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6" r:id="rId2"/>
    <p:sldId id="257" r:id="rId3"/>
    <p:sldId id="258" r:id="rId4"/>
    <p:sldId id="271" r:id="rId5"/>
    <p:sldId id="322" r:id="rId6"/>
    <p:sldId id="259" r:id="rId7"/>
    <p:sldId id="275" r:id="rId8"/>
    <p:sldId id="277" r:id="rId9"/>
    <p:sldId id="276" r:id="rId10"/>
    <p:sldId id="279" r:id="rId11"/>
    <p:sldId id="321" r:id="rId12"/>
    <p:sldId id="280" r:id="rId13"/>
    <p:sldId id="281" r:id="rId14"/>
    <p:sldId id="262" r:id="rId15"/>
    <p:sldId id="282" r:id="rId16"/>
    <p:sldId id="283" r:id="rId17"/>
    <p:sldId id="306" r:id="rId18"/>
    <p:sldId id="308" r:id="rId19"/>
    <p:sldId id="307" r:id="rId20"/>
    <p:sldId id="278" r:id="rId21"/>
    <p:sldId id="284" r:id="rId22"/>
    <p:sldId id="285" r:id="rId23"/>
    <p:sldId id="303" r:id="rId24"/>
    <p:sldId id="286" r:id="rId25"/>
    <p:sldId id="289" r:id="rId26"/>
    <p:sldId id="309" r:id="rId27"/>
    <p:sldId id="319" r:id="rId28"/>
    <p:sldId id="310" r:id="rId29"/>
    <p:sldId id="311" r:id="rId30"/>
    <p:sldId id="312" r:id="rId31"/>
    <p:sldId id="313" r:id="rId32"/>
    <p:sldId id="314" r:id="rId33"/>
    <p:sldId id="315" r:id="rId34"/>
    <p:sldId id="316" r:id="rId35"/>
    <p:sldId id="318" r:id="rId36"/>
    <p:sldId id="320" r:id="rId37"/>
    <p:sldId id="270" r:id="rId38"/>
  </p:sldIdLst>
  <p:sldSz cx="18288000" cy="10287000"/>
  <p:notesSz cx="6950075" cy="9236075"/>
  <p:embeddedFontLst>
    <p:embeddedFont>
      <p:font typeface="Arabic Typesetting" panose="03020402040406030203" pitchFamily="66" charset="-78"/>
      <p:regular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embeddedFont>
    <p:embeddedFont>
      <p:font typeface="Gill Sans MT" panose="020B0502020104020203" pitchFamily="34" charset="0"/>
      <p:regular r:id="rId46"/>
      <p:bold r:id="rId47"/>
      <p:italic r:id="rId48"/>
      <p:boldItalic r:id="rId49"/>
    </p:embeddedFont>
    <p:embeddedFont>
      <p:font typeface="Poppins Bold" panose="020B0604020202020204" charset="0"/>
      <p:regular r:id="rId50"/>
    </p:embeddedFont>
    <p:embeddedFont>
      <p:font typeface="Simplified Arabic" panose="02020603050405020304" pitchFamily="18" charset="-78"/>
      <p:regular r:id="rId51"/>
      <p:bold r:id="rId52"/>
    </p:embeddedFont>
    <p:embeddedFont>
      <p:font typeface="Traditional Arabic" panose="02020603050405020304" pitchFamily="18" charset="-78"/>
      <p:regular r:id="rId53"/>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62" autoAdjust="0"/>
    <p:restoredTop sz="94626" autoAdjust="0"/>
  </p:normalViewPr>
  <p:slideViewPr>
    <p:cSldViewPr>
      <p:cViewPr varScale="1">
        <p:scale>
          <a:sx n="53" d="100"/>
          <a:sy n="53" d="100"/>
        </p:scale>
        <p:origin x="29"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0-11T12:45:12.740" idx="1">
    <p:pos x="12870" y="-465"/>
    <p:text>نشاط</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ED4B82-7115-4EA0-844B-04FC8B08F746}" type="doc">
      <dgm:prSet loTypeId="urn:microsoft.com/office/officeart/2005/8/layout/target3" loCatId="list" qsTypeId="urn:microsoft.com/office/officeart/2005/8/quickstyle/simple1" qsCatId="simple" csTypeId="urn:microsoft.com/office/officeart/2005/8/colors/accent1_2" csCatId="accent1" phldr="1"/>
      <dgm:spPr/>
      <dgm:t>
        <a:bodyPr/>
        <a:lstStyle/>
        <a:p>
          <a:pPr rtl="1"/>
          <a:endParaRPr lang="ar-IQ"/>
        </a:p>
      </dgm:t>
    </dgm:pt>
    <dgm:pt modelId="{52626483-A5F2-4B7D-9AE4-19025FCCD00B}">
      <dgm:prSet phldrT="[نص]"/>
      <dgm:spPr>
        <a:solidFill>
          <a:schemeClr val="accent2">
            <a:alpha val="90000"/>
          </a:schemeClr>
        </a:solidFill>
      </dgm:spPr>
      <dgm:t>
        <a:bodyPr/>
        <a:lstStyle/>
        <a:p>
          <a:pPr rtl="1"/>
          <a:r>
            <a:rPr lang="ar-IQ" dirty="0"/>
            <a:t>التعلم المعرفي</a:t>
          </a:r>
        </a:p>
      </dgm:t>
    </dgm:pt>
    <dgm:pt modelId="{AA9A8C1D-8F49-45A5-967D-102E874F592D}" type="parTrans" cxnId="{E2642B63-0712-4A34-B376-ACDF78E4FBD6}">
      <dgm:prSet/>
      <dgm:spPr/>
      <dgm:t>
        <a:bodyPr/>
        <a:lstStyle/>
        <a:p>
          <a:pPr rtl="1"/>
          <a:endParaRPr lang="ar-IQ"/>
        </a:p>
      </dgm:t>
    </dgm:pt>
    <dgm:pt modelId="{8C0B6C2B-0E13-47A8-B745-57F526EE5C08}" type="sibTrans" cxnId="{E2642B63-0712-4A34-B376-ACDF78E4FBD6}">
      <dgm:prSet/>
      <dgm:spPr/>
      <dgm:t>
        <a:bodyPr/>
        <a:lstStyle/>
        <a:p>
          <a:pPr rtl="1"/>
          <a:endParaRPr lang="ar-IQ"/>
        </a:p>
      </dgm:t>
    </dgm:pt>
    <dgm:pt modelId="{02B19ED1-8907-4D03-8DB4-C8B0F46D8BCA}">
      <dgm:prSet phldrT="[نص]"/>
      <dgm:spPr>
        <a:solidFill>
          <a:srgbClr val="FF0000">
            <a:alpha val="90000"/>
          </a:srgbClr>
        </a:solidFill>
      </dgm:spPr>
      <dgm:t>
        <a:bodyPr/>
        <a:lstStyle/>
        <a:p>
          <a:pPr rtl="1"/>
          <a:r>
            <a:rPr lang="ar-IQ" dirty="0"/>
            <a:t>التعلم الانفعالي</a:t>
          </a:r>
        </a:p>
      </dgm:t>
    </dgm:pt>
    <dgm:pt modelId="{AC38A66F-F390-4874-9563-811D591CCF3B}" type="parTrans" cxnId="{CF108059-86B4-4BB6-94ED-DA689712CB18}">
      <dgm:prSet/>
      <dgm:spPr/>
      <dgm:t>
        <a:bodyPr/>
        <a:lstStyle/>
        <a:p>
          <a:pPr rtl="1"/>
          <a:endParaRPr lang="ar-IQ"/>
        </a:p>
      </dgm:t>
    </dgm:pt>
    <dgm:pt modelId="{52DA90FA-9F59-41F5-B410-B94BAF088B97}" type="sibTrans" cxnId="{CF108059-86B4-4BB6-94ED-DA689712CB18}">
      <dgm:prSet/>
      <dgm:spPr/>
      <dgm:t>
        <a:bodyPr/>
        <a:lstStyle/>
        <a:p>
          <a:pPr rtl="1"/>
          <a:endParaRPr lang="ar-IQ"/>
        </a:p>
      </dgm:t>
    </dgm:pt>
    <dgm:pt modelId="{C04ABD6D-0BCC-4B64-834A-1E100E3C4B90}">
      <dgm:prSet phldrT="[نص]"/>
      <dgm:spPr>
        <a:solidFill>
          <a:srgbClr val="00B050">
            <a:alpha val="90000"/>
          </a:srgbClr>
        </a:solidFill>
      </dgm:spPr>
      <dgm:t>
        <a:bodyPr/>
        <a:lstStyle/>
        <a:p>
          <a:pPr rtl="1"/>
          <a:r>
            <a:rPr lang="ar-IQ" dirty="0"/>
            <a:t>التعلم الحركي</a:t>
          </a:r>
        </a:p>
      </dgm:t>
    </dgm:pt>
    <dgm:pt modelId="{0035AC66-8100-4C1A-822D-4B793B417560}" type="parTrans" cxnId="{2512DCF5-06CE-4882-88F2-B832DFAE3F5C}">
      <dgm:prSet/>
      <dgm:spPr/>
      <dgm:t>
        <a:bodyPr/>
        <a:lstStyle/>
        <a:p>
          <a:pPr rtl="1"/>
          <a:endParaRPr lang="ar-IQ"/>
        </a:p>
      </dgm:t>
    </dgm:pt>
    <dgm:pt modelId="{AA16E907-C9C2-4863-B51B-33459CB2C9DC}" type="sibTrans" cxnId="{2512DCF5-06CE-4882-88F2-B832DFAE3F5C}">
      <dgm:prSet/>
      <dgm:spPr/>
      <dgm:t>
        <a:bodyPr/>
        <a:lstStyle/>
        <a:p>
          <a:pPr rtl="1"/>
          <a:endParaRPr lang="ar-IQ"/>
        </a:p>
      </dgm:t>
    </dgm:pt>
    <dgm:pt modelId="{0E9EF13A-4B64-4753-B209-0BA033B45E5A}">
      <dgm:prSet phldrT="[نص]"/>
      <dgm:spPr>
        <a:solidFill>
          <a:srgbClr val="FFFF00"/>
        </a:solidFill>
      </dgm:spPr>
      <dgm:t>
        <a:bodyPr/>
        <a:lstStyle/>
        <a:p>
          <a:pPr rtl="1"/>
          <a:r>
            <a:rPr lang="ar-IQ" dirty="0"/>
            <a:t>التعلم الاجتماعي</a:t>
          </a:r>
        </a:p>
      </dgm:t>
    </dgm:pt>
    <dgm:pt modelId="{927EBFBA-4DAC-4727-A676-A16F5B0347D9}" type="parTrans" cxnId="{DEA9919A-2C6D-4BE9-9E61-681A59A93DF9}">
      <dgm:prSet/>
      <dgm:spPr/>
      <dgm:t>
        <a:bodyPr/>
        <a:lstStyle/>
        <a:p>
          <a:pPr rtl="1"/>
          <a:endParaRPr lang="ar-IQ"/>
        </a:p>
      </dgm:t>
    </dgm:pt>
    <dgm:pt modelId="{CB4E69BC-FB6E-4AE2-97E2-2B2AA17D686D}" type="sibTrans" cxnId="{DEA9919A-2C6D-4BE9-9E61-681A59A93DF9}">
      <dgm:prSet/>
      <dgm:spPr/>
      <dgm:t>
        <a:bodyPr/>
        <a:lstStyle/>
        <a:p>
          <a:pPr rtl="1"/>
          <a:endParaRPr lang="ar-IQ"/>
        </a:p>
      </dgm:t>
    </dgm:pt>
    <dgm:pt modelId="{D5B2EBA4-73C6-40C2-A348-197047696DE1}" type="pres">
      <dgm:prSet presAssocID="{8AED4B82-7115-4EA0-844B-04FC8B08F746}" presName="Name0" presStyleCnt="0">
        <dgm:presLayoutVars>
          <dgm:chMax val="7"/>
          <dgm:dir/>
          <dgm:animLvl val="lvl"/>
          <dgm:resizeHandles val="exact"/>
        </dgm:presLayoutVars>
      </dgm:prSet>
      <dgm:spPr/>
    </dgm:pt>
    <dgm:pt modelId="{D19B6E66-B4C2-4535-B479-81882746B369}" type="pres">
      <dgm:prSet presAssocID="{52626483-A5F2-4B7D-9AE4-19025FCCD00B}" presName="circle1" presStyleLbl="node1" presStyleIdx="0" presStyleCnt="4"/>
      <dgm:spPr/>
    </dgm:pt>
    <dgm:pt modelId="{69BF9E2A-2699-4217-B88A-180D4A29EC42}" type="pres">
      <dgm:prSet presAssocID="{52626483-A5F2-4B7D-9AE4-19025FCCD00B}" presName="space" presStyleCnt="0"/>
      <dgm:spPr/>
    </dgm:pt>
    <dgm:pt modelId="{3067F139-404D-4966-9909-063779B3E3FA}" type="pres">
      <dgm:prSet presAssocID="{52626483-A5F2-4B7D-9AE4-19025FCCD00B}" presName="rect1" presStyleLbl="alignAcc1" presStyleIdx="0" presStyleCnt="4"/>
      <dgm:spPr/>
    </dgm:pt>
    <dgm:pt modelId="{DB4E7682-4064-4637-A67A-F6B954726534}" type="pres">
      <dgm:prSet presAssocID="{02B19ED1-8907-4D03-8DB4-C8B0F46D8BCA}" presName="vertSpace2" presStyleLbl="node1" presStyleIdx="0" presStyleCnt="4"/>
      <dgm:spPr/>
    </dgm:pt>
    <dgm:pt modelId="{FEC03B1E-822B-45AD-B208-69A01D5A5507}" type="pres">
      <dgm:prSet presAssocID="{02B19ED1-8907-4D03-8DB4-C8B0F46D8BCA}" presName="circle2" presStyleLbl="node1" presStyleIdx="1" presStyleCnt="4"/>
      <dgm:spPr/>
    </dgm:pt>
    <dgm:pt modelId="{33F04E77-E894-485D-9EC8-75AED71295AD}" type="pres">
      <dgm:prSet presAssocID="{02B19ED1-8907-4D03-8DB4-C8B0F46D8BCA}" presName="rect2" presStyleLbl="alignAcc1" presStyleIdx="1" presStyleCnt="4"/>
      <dgm:spPr/>
    </dgm:pt>
    <dgm:pt modelId="{168EB508-180C-4C35-83F4-C6DD6E8D146A}" type="pres">
      <dgm:prSet presAssocID="{C04ABD6D-0BCC-4B64-834A-1E100E3C4B90}" presName="vertSpace3" presStyleLbl="node1" presStyleIdx="1" presStyleCnt="4"/>
      <dgm:spPr/>
    </dgm:pt>
    <dgm:pt modelId="{3464D482-BAFD-4467-86B8-C3147A5DE979}" type="pres">
      <dgm:prSet presAssocID="{C04ABD6D-0BCC-4B64-834A-1E100E3C4B90}" presName="circle3" presStyleLbl="node1" presStyleIdx="2" presStyleCnt="4"/>
      <dgm:spPr/>
    </dgm:pt>
    <dgm:pt modelId="{159CA1C2-7BEB-4B2E-B5E5-4206894E0DB3}" type="pres">
      <dgm:prSet presAssocID="{C04ABD6D-0BCC-4B64-834A-1E100E3C4B90}" presName="rect3" presStyleLbl="alignAcc1" presStyleIdx="2" presStyleCnt="4" custLinFactNeighborX="-598" custLinFactNeighborY="-1415"/>
      <dgm:spPr/>
    </dgm:pt>
    <dgm:pt modelId="{628D2C7C-0633-4138-A69D-6210EA6E00F9}" type="pres">
      <dgm:prSet presAssocID="{0E9EF13A-4B64-4753-B209-0BA033B45E5A}" presName="vertSpace4" presStyleLbl="node1" presStyleIdx="2" presStyleCnt="4"/>
      <dgm:spPr/>
    </dgm:pt>
    <dgm:pt modelId="{8521E1FD-D085-49FE-A795-F4172B5842C1}" type="pres">
      <dgm:prSet presAssocID="{0E9EF13A-4B64-4753-B209-0BA033B45E5A}" presName="circle4" presStyleLbl="node1" presStyleIdx="3" presStyleCnt="4"/>
      <dgm:spPr/>
    </dgm:pt>
    <dgm:pt modelId="{5F3A10A3-E07C-4CF6-A3E8-00D121F87A66}" type="pres">
      <dgm:prSet presAssocID="{0E9EF13A-4B64-4753-B209-0BA033B45E5A}" presName="rect4" presStyleLbl="alignAcc1" presStyleIdx="3" presStyleCnt="4" custLinFactNeighborX="570" custLinFactNeighborY="-5418"/>
      <dgm:spPr/>
    </dgm:pt>
    <dgm:pt modelId="{488C30DC-47A3-4BFF-92C7-552ACB972903}" type="pres">
      <dgm:prSet presAssocID="{52626483-A5F2-4B7D-9AE4-19025FCCD00B}" presName="rect1ParTxNoCh" presStyleLbl="alignAcc1" presStyleIdx="3" presStyleCnt="4">
        <dgm:presLayoutVars>
          <dgm:chMax val="1"/>
          <dgm:bulletEnabled val="1"/>
        </dgm:presLayoutVars>
      </dgm:prSet>
      <dgm:spPr/>
    </dgm:pt>
    <dgm:pt modelId="{E2B2B388-DC78-41A5-9066-AF7F8FE9873C}" type="pres">
      <dgm:prSet presAssocID="{02B19ED1-8907-4D03-8DB4-C8B0F46D8BCA}" presName="rect2ParTxNoCh" presStyleLbl="alignAcc1" presStyleIdx="3" presStyleCnt="4">
        <dgm:presLayoutVars>
          <dgm:chMax val="1"/>
          <dgm:bulletEnabled val="1"/>
        </dgm:presLayoutVars>
      </dgm:prSet>
      <dgm:spPr/>
    </dgm:pt>
    <dgm:pt modelId="{AB2DAE77-CF16-4935-B508-356F1B360408}" type="pres">
      <dgm:prSet presAssocID="{C04ABD6D-0BCC-4B64-834A-1E100E3C4B90}" presName="rect3ParTxNoCh" presStyleLbl="alignAcc1" presStyleIdx="3" presStyleCnt="4">
        <dgm:presLayoutVars>
          <dgm:chMax val="1"/>
          <dgm:bulletEnabled val="1"/>
        </dgm:presLayoutVars>
      </dgm:prSet>
      <dgm:spPr/>
    </dgm:pt>
    <dgm:pt modelId="{F724A501-10DF-40EA-A974-210474E69D4D}" type="pres">
      <dgm:prSet presAssocID="{0E9EF13A-4B64-4753-B209-0BA033B45E5A}" presName="rect4ParTxNoCh" presStyleLbl="alignAcc1" presStyleIdx="3" presStyleCnt="4">
        <dgm:presLayoutVars>
          <dgm:chMax val="1"/>
          <dgm:bulletEnabled val="1"/>
        </dgm:presLayoutVars>
      </dgm:prSet>
      <dgm:spPr/>
    </dgm:pt>
  </dgm:ptLst>
  <dgm:cxnLst>
    <dgm:cxn modelId="{394D7613-7F13-4E63-9E82-3B0A7D4C2C94}" type="presOf" srcId="{0E9EF13A-4B64-4753-B209-0BA033B45E5A}" destId="{5F3A10A3-E07C-4CF6-A3E8-00D121F87A66}" srcOrd="0" destOrd="0" presId="urn:microsoft.com/office/officeart/2005/8/layout/target3"/>
    <dgm:cxn modelId="{50343D31-5D46-4B08-AA2D-B8DB8A3205B5}" type="presOf" srcId="{C04ABD6D-0BCC-4B64-834A-1E100E3C4B90}" destId="{AB2DAE77-CF16-4935-B508-356F1B360408}" srcOrd="1" destOrd="0" presId="urn:microsoft.com/office/officeart/2005/8/layout/target3"/>
    <dgm:cxn modelId="{E2642B63-0712-4A34-B376-ACDF78E4FBD6}" srcId="{8AED4B82-7115-4EA0-844B-04FC8B08F746}" destId="{52626483-A5F2-4B7D-9AE4-19025FCCD00B}" srcOrd="0" destOrd="0" parTransId="{AA9A8C1D-8F49-45A5-967D-102E874F592D}" sibTransId="{8C0B6C2B-0E13-47A8-B745-57F526EE5C08}"/>
    <dgm:cxn modelId="{215BD169-E454-45FD-B77F-E28AB7AA4667}" type="presOf" srcId="{52626483-A5F2-4B7D-9AE4-19025FCCD00B}" destId="{3067F139-404D-4966-9909-063779B3E3FA}" srcOrd="0" destOrd="0" presId="urn:microsoft.com/office/officeart/2005/8/layout/target3"/>
    <dgm:cxn modelId="{D002DD4B-F355-42C2-84DC-99CF1C6E4011}" type="presOf" srcId="{02B19ED1-8907-4D03-8DB4-C8B0F46D8BCA}" destId="{E2B2B388-DC78-41A5-9066-AF7F8FE9873C}" srcOrd="1" destOrd="0" presId="urn:microsoft.com/office/officeart/2005/8/layout/target3"/>
    <dgm:cxn modelId="{CF108059-86B4-4BB6-94ED-DA689712CB18}" srcId="{8AED4B82-7115-4EA0-844B-04FC8B08F746}" destId="{02B19ED1-8907-4D03-8DB4-C8B0F46D8BCA}" srcOrd="1" destOrd="0" parTransId="{AC38A66F-F390-4874-9563-811D591CCF3B}" sibTransId="{52DA90FA-9F59-41F5-B410-B94BAF088B97}"/>
    <dgm:cxn modelId="{5668148E-AD63-4D7D-83BB-A6FA609ADBFC}" type="presOf" srcId="{8AED4B82-7115-4EA0-844B-04FC8B08F746}" destId="{D5B2EBA4-73C6-40C2-A348-197047696DE1}" srcOrd="0" destOrd="0" presId="urn:microsoft.com/office/officeart/2005/8/layout/target3"/>
    <dgm:cxn modelId="{8BF8738F-6CC5-4F83-AAB0-B6AED7636314}" type="presOf" srcId="{C04ABD6D-0BCC-4B64-834A-1E100E3C4B90}" destId="{159CA1C2-7BEB-4B2E-B5E5-4206894E0DB3}" srcOrd="0" destOrd="0" presId="urn:microsoft.com/office/officeart/2005/8/layout/target3"/>
    <dgm:cxn modelId="{4D09E091-5D45-4526-9A02-0A66AE29FE1A}" type="presOf" srcId="{0E9EF13A-4B64-4753-B209-0BA033B45E5A}" destId="{F724A501-10DF-40EA-A974-210474E69D4D}" srcOrd="1" destOrd="0" presId="urn:microsoft.com/office/officeart/2005/8/layout/target3"/>
    <dgm:cxn modelId="{DEA9919A-2C6D-4BE9-9E61-681A59A93DF9}" srcId="{8AED4B82-7115-4EA0-844B-04FC8B08F746}" destId="{0E9EF13A-4B64-4753-B209-0BA033B45E5A}" srcOrd="3" destOrd="0" parTransId="{927EBFBA-4DAC-4727-A676-A16F5B0347D9}" sibTransId="{CB4E69BC-FB6E-4AE2-97E2-2B2AA17D686D}"/>
    <dgm:cxn modelId="{073F53D6-105D-4EA6-90A5-6ABB499C1719}" type="presOf" srcId="{52626483-A5F2-4B7D-9AE4-19025FCCD00B}" destId="{488C30DC-47A3-4BFF-92C7-552ACB972903}" srcOrd="1" destOrd="0" presId="urn:microsoft.com/office/officeart/2005/8/layout/target3"/>
    <dgm:cxn modelId="{2512DCF5-06CE-4882-88F2-B832DFAE3F5C}" srcId="{8AED4B82-7115-4EA0-844B-04FC8B08F746}" destId="{C04ABD6D-0BCC-4B64-834A-1E100E3C4B90}" srcOrd="2" destOrd="0" parTransId="{0035AC66-8100-4C1A-822D-4B793B417560}" sibTransId="{AA16E907-C9C2-4863-B51B-33459CB2C9DC}"/>
    <dgm:cxn modelId="{139487FB-924E-4996-8054-B2D7942918F6}" type="presOf" srcId="{02B19ED1-8907-4D03-8DB4-C8B0F46D8BCA}" destId="{33F04E77-E894-485D-9EC8-75AED71295AD}" srcOrd="0" destOrd="0" presId="urn:microsoft.com/office/officeart/2005/8/layout/target3"/>
    <dgm:cxn modelId="{D1734DCE-02FA-4B3C-BFA1-FF06C8667E49}" type="presParOf" srcId="{D5B2EBA4-73C6-40C2-A348-197047696DE1}" destId="{D19B6E66-B4C2-4535-B479-81882746B369}" srcOrd="0" destOrd="0" presId="urn:microsoft.com/office/officeart/2005/8/layout/target3"/>
    <dgm:cxn modelId="{C25CF950-EE39-4924-AE0A-4D36A9125B42}" type="presParOf" srcId="{D5B2EBA4-73C6-40C2-A348-197047696DE1}" destId="{69BF9E2A-2699-4217-B88A-180D4A29EC42}" srcOrd="1" destOrd="0" presId="urn:microsoft.com/office/officeart/2005/8/layout/target3"/>
    <dgm:cxn modelId="{0F5B816D-9789-4B04-85B4-5E2F4D7B9072}" type="presParOf" srcId="{D5B2EBA4-73C6-40C2-A348-197047696DE1}" destId="{3067F139-404D-4966-9909-063779B3E3FA}" srcOrd="2" destOrd="0" presId="urn:microsoft.com/office/officeart/2005/8/layout/target3"/>
    <dgm:cxn modelId="{80EB9421-6830-40C4-B1A6-F60BA880BA4C}" type="presParOf" srcId="{D5B2EBA4-73C6-40C2-A348-197047696DE1}" destId="{DB4E7682-4064-4637-A67A-F6B954726534}" srcOrd="3" destOrd="0" presId="urn:microsoft.com/office/officeart/2005/8/layout/target3"/>
    <dgm:cxn modelId="{C95A2A2F-C0C9-4832-8D2A-DF2FDB68F3CA}" type="presParOf" srcId="{D5B2EBA4-73C6-40C2-A348-197047696DE1}" destId="{FEC03B1E-822B-45AD-B208-69A01D5A5507}" srcOrd="4" destOrd="0" presId="urn:microsoft.com/office/officeart/2005/8/layout/target3"/>
    <dgm:cxn modelId="{9A1BC1CA-6150-45D8-BD1F-1A99FFC61B21}" type="presParOf" srcId="{D5B2EBA4-73C6-40C2-A348-197047696DE1}" destId="{33F04E77-E894-485D-9EC8-75AED71295AD}" srcOrd="5" destOrd="0" presId="urn:microsoft.com/office/officeart/2005/8/layout/target3"/>
    <dgm:cxn modelId="{830CC5BA-B235-438D-824C-D368F6B674C2}" type="presParOf" srcId="{D5B2EBA4-73C6-40C2-A348-197047696DE1}" destId="{168EB508-180C-4C35-83F4-C6DD6E8D146A}" srcOrd="6" destOrd="0" presId="urn:microsoft.com/office/officeart/2005/8/layout/target3"/>
    <dgm:cxn modelId="{4493D9D4-3A6D-4C59-89CD-0B80C957F2F9}" type="presParOf" srcId="{D5B2EBA4-73C6-40C2-A348-197047696DE1}" destId="{3464D482-BAFD-4467-86B8-C3147A5DE979}" srcOrd="7" destOrd="0" presId="urn:microsoft.com/office/officeart/2005/8/layout/target3"/>
    <dgm:cxn modelId="{191FAF06-C122-4C94-8D59-C0089F4FCA8D}" type="presParOf" srcId="{D5B2EBA4-73C6-40C2-A348-197047696DE1}" destId="{159CA1C2-7BEB-4B2E-B5E5-4206894E0DB3}" srcOrd="8" destOrd="0" presId="urn:microsoft.com/office/officeart/2005/8/layout/target3"/>
    <dgm:cxn modelId="{3E20B34C-41B2-4ECE-A81D-CD01B8A00076}" type="presParOf" srcId="{D5B2EBA4-73C6-40C2-A348-197047696DE1}" destId="{628D2C7C-0633-4138-A69D-6210EA6E00F9}" srcOrd="9" destOrd="0" presId="urn:microsoft.com/office/officeart/2005/8/layout/target3"/>
    <dgm:cxn modelId="{B8F64FE3-0208-4994-83AA-EDA019BD2F74}" type="presParOf" srcId="{D5B2EBA4-73C6-40C2-A348-197047696DE1}" destId="{8521E1FD-D085-49FE-A795-F4172B5842C1}" srcOrd="10" destOrd="0" presId="urn:microsoft.com/office/officeart/2005/8/layout/target3"/>
    <dgm:cxn modelId="{B9CF6796-2A8A-4251-A6F7-F6E611799FF0}" type="presParOf" srcId="{D5B2EBA4-73C6-40C2-A348-197047696DE1}" destId="{5F3A10A3-E07C-4CF6-A3E8-00D121F87A66}" srcOrd="11" destOrd="0" presId="urn:microsoft.com/office/officeart/2005/8/layout/target3"/>
    <dgm:cxn modelId="{9FD16952-DBFB-43BD-925B-B8A3E98743B7}" type="presParOf" srcId="{D5B2EBA4-73C6-40C2-A348-197047696DE1}" destId="{488C30DC-47A3-4BFF-92C7-552ACB972903}" srcOrd="12" destOrd="0" presId="urn:microsoft.com/office/officeart/2005/8/layout/target3"/>
    <dgm:cxn modelId="{AA66D3BD-9D12-4E42-86B4-CD458E71A482}" type="presParOf" srcId="{D5B2EBA4-73C6-40C2-A348-197047696DE1}" destId="{E2B2B388-DC78-41A5-9066-AF7F8FE9873C}" srcOrd="13" destOrd="0" presId="urn:microsoft.com/office/officeart/2005/8/layout/target3"/>
    <dgm:cxn modelId="{2E823512-32EE-43CB-BB57-2E2FBFBFDD0E}" type="presParOf" srcId="{D5B2EBA4-73C6-40C2-A348-197047696DE1}" destId="{AB2DAE77-CF16-4935-B508-356F1B360408}" srcOrd="14" destOrd="0" presId="urn:microsoft.com/office/officeart/2005/8/layout/target3"/>
    <dgm:cxn modelId="{A46BC8C7-8129-4ED4-82C1-DA6759C6F66A}" type="presParOf" srcId="{D5B2EBA4-73C6-40C2-A348-197047696DE1}" destId="{F724A501-10DF-40EA-A974-210474E69D4D}" srcOrd="15"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B6E66-B4C2-4535-B479-81882746B369}">
      <dsp:nvSpPr>
        <dsp:cNvPr id="0" name=""/>
        <dsp:cNvSpPr/>
      </dsp:nvSpPr>
      <dsp:spPr>
        <a:xfrm>
          <a:off x="0" y="0"/>
          <a:ext cx="6259140" cy="625914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67F139-404D-4966-9909-063779B3E3FA}">
      <dsp:nvSpPr>
        <dsp:cNvPr id="0" name=""/>
        <dsp:cNvSpPr/>
      </dsp:nvSpPr>
      <dsp:spPr>
        <a:xfrm>
          <a:off x="3129570" y="0"/>
          <a:ext cx="9062430" cy="6259140"/>
        </a:xfrm>
        <a:prstGeom prst="rect">
          <a:avLst/>
        </a:prstGeom>
        <a:solidFill>
          <a:schemeClr val="accent2">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ctr" defTabSz="2844800" rtl="1">
            <a:lnSpc>
              <a:spcPct val="90000"/>
            </a:lnSpc>
            <a:spcBef>
              <a:spcPct val="0"/>
            </a:spcBef>
            <a:spcAft>
              <a:spcPct val="35000"/>
            </a:spcAft>
            <a:buNone/>
          </a:pPr>
          <a:r>
            <a:rPr lang="ar-IQ" sz="6400" kern="1200" dirty="0"/>
            <a:t>التعلم المعرفي</a:t>
          </a:r>
        </a:p>
      </dsp:txBody>
      <dsp:txXfrm>
        <a:off x="3129570" y="0"/>
        <a:ext cx="9062430" cy="1330067"/>
      </dsp:txXfrm>
    </dsp:sp>
    <dsp:sp modelId="{FEC03B1E-822B-45AD-B208-69A01D5A5507}">
      <dsp:nvSpPr>
        <dsp:cNvPr id="0" name=""/>
        <dsp:cNvSpPr/>
      </dsp:nvSpPr>
      <dsp:spPr>
        <a:xfrm>
          <a:off x="821512" y="1330067"/>
          <a:ext cx="4616115" cy="4616115"/>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F04E77-E894-485D-9EC8-75AED71295AD}">
      <dsp:nvSpPr>
        <dsp:cNvPr id="0" name=""/>
        <dsp:cNvSpPr/>
      </dsp:nvSpPr>
      <dsp:spPr>
        <a:xfrm>
          <a:off x="3129570" y="1330067"/>
          <a:ext cx="9062430" cy="4616115"/>
        </a:xfrm>
        <a:prstGeom prst="rect">
          <a:avLst/>
        </a:prstGeom>
        <a:solidFill>
          <a:srgbClr val="FF000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ctr" defTabSz="2844800" rtl="1">
            <a:lnSpc>
              <a:spcPct val="90000"/>
            </a:lnSpc>
            <a:spcBef>
              <a:spcPct val="0"/>
            </a:spcBef>
            <a:spcAft>
              <a:spcPct val="35000"/>
            </a:spcAft>
            <a:buNone/>
          </a:pPr>
          <a:r>
            <a:rPr lang="ar-IQ" sz="6400" kern="1200" dirty="0"/>
            <a:t>التعلم الانفعالي</a:t>
          </a:r>
        </a:p>
      </dsp:txBody>
      <dsp:txXfrm>
        <a:off x="3129570" y="1330067"/>
        <a:ext cx="9062430" cy="1330067"/>
      </dsp:txXfrm>
    </dsp:sp>
    <dsp:sp modelId="{3464D482-BAFD-4467-86B8-C3147A5DE979}">
      <dsp:nvSpPr>
        <dsp:cNvPr id="0" name=""/>
        <dsp:cNvSpPr/>
      </dsp:nvSpPr>
      <dsp:spPr>
        <a:xfrm>
          <a:off x="1643024" y="2660134"/>
          <a:ext cx="2973091" cy="2973091"/>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9CA1C2-7BEB-4B2E-B5E5-4206894E0DB3}">
      <dsp:nvSpPr>
        <dsp:cNvPr id="0" name=""/>
        <dsp:cNvSpPr/>
      </dsp:nvSpPr>
      <dsp:spPr>
        <a:xfrm>
          <a:off x="3075376" y="2618065"/>
          <a:ext cx="9062430" cy="2973091"/>
        </a:xfrm>
        <a:prstGeom prst="rect">
          <a:avLst/>
        </a:prstGeom>
        <a:solidFill>
          <a:srgbClr val="00B05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ctr" defTabSz="2844800" rtl="1">
            <a:lnSpc>
              <a:spcPct val="90000"/>
            </a:lnSpc>
            <a:spcBef>
              <a:spcPct val="0"/>
            </a:spcBef>
            <a:spcAft>
              <a:spcPct val="35000"/>
            </a:spcAft>
            <a:buNone/>
          </a:pPr>
          <a:r>
            <a:rPr lang="ar-IQ" sz="6400" kern="1200" dirty="0"/>
            <a:t>التعلم الحركي</a:t>
          </a:r>
        </a:p>
      </dsp:txBody>
      <dsp:txXfrm>
        <a:off x="3075376" y="2618065"/>
        <a:ext cx="9062430" cy="1330067"/>
      </dsp:txXfrm>
    </dsp:sp>
    <dsp:sp modelId="{8521E1FD-D085-49FE-A795-F4172B5842C1}">
      <dsp:nvSpPr>
        <dsp:cNvPr id="0" name=""/>
        <dsp:cNvSpPr/>
      </dsp:nvSpPr>
      <dsp:spPr>
        <a:xfrm>
          <a:off x="2464536" y="3990201"/>
          <a:ext cx="1330067" cy="1330067"/>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3A10A3-E07C-4CF6-A3E8-00D121F87A66}">
      <dsp:nvSpPr>
        <dsp:cNvPr id="0" name=""/>
        <dsp:cNvSpPr/>
      </dsp:nvSpPr>
      <dsp:spPr>
        <a:xfrm>
          <a:off x="3129570" y="3918138"/>
          <a:ext cx="9062430" cy="1330067"/>
        </a:xfrm>
        <a:prstGeom prst="rect">
          <a:avLst/>
        </a:prstGeom>
        <a:solidFill>
          <a:srgbClr val="FFFF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ctr" defTabSz="2844800" rtl="1">
            <a:lnSpc>
              <a:spcPct val="90000"/>
            </a:lnSpc>
            <a:spcBef>
              <a:spcPct val="0"/>
            </a:spcBef>
            <a:spcAft>
              <a:spcPct val="35000"/>
            </a:spcAft>
            <a:buNone/>
          </a:pPr>
          <a:r>
            <a:rPr lang="ar-IQ" sz="6400" kern="1200" dirty="0"/>
            <a:t>التعلم الاجتماعي</a:t>
          </a:r>
        </a:p>
      </dsp:txBody>
      <dsp:txXfrm>
        <a:off x="3129570" y="3918138"/>
        <a:ext cx="9062430" cy="1330067"/>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938376" y="0"/>
            <a:ext cx="3011699" cy="461804"/>
          </a:xfrm>
          <a:prstGeom prst="rect">
            <a:avLst/>
          </a:prstGeom>
        </p:spPr>
        <p:txBody>
          <a:bodyPr vert="horz" lIns="92492" tIns="46246" rIns="92492" bIns="46246" rtlCol="1"/>
          <a:lstStyle>
            <a:lvl1pPr algn="r">
              <a:defRPr sz="1200"/>
            </a:lvl1pPr>
          </a:lstStyle>
          <a:p>
            <a:endParaRPr lang="ar-IQ"/>
          </a:p>
        </p:txBody>
      </p:sp>
      <p:sp>
        <p:nvSpPr>
          <p:cNvPr id="3" name="عنصر نائب للتاريخ 2"/>
          <p:cNvSpPr>
            <a:spLocks noGrp="1"/>
          </p:cNvSpPr>
          <p:nvPr>
            <p:ph type="dt" idx="1"/>
          </p:nvPr>
        </p:nvSpPr>
        <p:spPr>
          <a:xfrm>
            <a:off x="1609" y="0"/>
            <a:ext cx="3011699" cy="461804"/>
          </a:xfrm>
          <a:prstGeom prst="rect">
            <a:avLst/>
          </a:prstGeom>
        </p:spPr>
        <p:txBody>
          <a:bodyPr vert="horz" lIns="92492" tIns="46246" rIns="92492" bIns="46246" rtlCol="1"/>
          <a:lstStyle>
            <a:lvl1pPr algn="l">
              <a:defRPr sz="1200"/>
            </a:lvl1pPr>
          </a:lstStyle>
          <a:p>
            <a:fld id="{F4C6B091-7D18-4ABC-A1CA-85518122457F}" type="datetimeFigureOut">
              <a:rPr lang="ar-IQ" smtClean="0"/>
              <a:t>19/04/1446</a:t>
            </a:fld>
            <a:endParaRPr lang="ar-IQ"/>
          </a:p>
        </p:txBody>
      </p:sp>
      <p:sp>
        <p:nvSpPr>
          <p:cNvPr id="4" name="عنصر نائب لصورة الشريحة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1" anchor="ctr"/>
          <a:lstStyle/>
          <a:p>
            <a:endParaRPr lang="ar-IQ"/>
          </a:p>
        </p:txBody>
      </p:sp>
      <p:sp>
        <p:nvSpPr>
          <p:cNvPr id="5" name="عنصر نائب للملاحظات 4"/>
          <p:cNvSpPr>
            <a:spLocks noGrp="1"/>
          </p:cNvSpPr>
          <p:nvPr>
            <p:ph type="body" sz="quarter" idx="3"/>
          </p:nvPr>
        </p:nvSpPr>
        <p:spPr>
          <a:xfrm>
            <a:off x="695008" y="4387136"/>
            <a:ext cx="5560060" cy="4156234"/>
          </a:xfrm>
          <a:prstGeom prst="rect">
            <a:avLst/>
          </a:prstGeom>
        </p:spPr>
        <p:txBody>
          <a:bodyPr vert="horz" lIns="92492" tIns="46246" rIns="92492" bIns="46246"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IQ"/>
          </a:p>
        </p:txBody>
      </p:sp>
      <p:sp>
        <p:nvSpPr>
          <p:cNvPr id="6" name="عنصر نائب للتذييل 5"/>
          <p:cNvSpPr>
            <a:spLocks noGrp="1"/>
          </p:cNvSpPr>
          <p:nvPr>
            <p:ph type="ftr" sz="quarter" idx="4"/>
          </p:nvPr>
        </p:nvSpPr>
        <p:spPr>
          <a:xfrm>
            <a:off x="3938376" y="8772668"/>
            <a:ext cx="3011699" cy="461804"/>
          </a:xfrm>
          <a:prstGeom prst="rect">
            <a:avLst/>
          </a:prstGeom>
        </p:spPr>
        <p:txBody>
          <a:bodyPr vert="horz" lIns="92492" tIns="46246" rIns="92492" bIns="46246" rtlCol="1" anchor="b"/>
          <a:lstStyle>
            <a:lvl1pPr algn="r">
              <a:defRPr sz="1200"/>
            </a:lvl1pPr>
          </a:lstStyle>
          <a:p>
            <a:endParaRPr lang="ar-IQ"/>
          </a:p>
        </p:txBody>
      </p:sp>
      <p:sp>
        <p:nvSpPr>
          <p:cNvPr id="7" name="عنصر نائب لرقم الشريحة 6"/>
          <p:cNvSpPr>
            <a:spLocks noGrp="1"/>
          </p:cNvSpPr>
          <p:nvPr>
            <p:ph type="sldNum" sz="quarter" idx="5"/>
          </p:nvPr>
        </p:nvSpPr>
        <p:spPr>
          <a:xfrm>
            <a:off x="1609" y="8772668"/>
            <a:ext cx="3011699" cy="461804"/>
          </a:xfrm>
          <a:prstGeom prst="rect">
            <a:avLst/>
          </a:prstGeom>
        </p:spPr>
        <p:txBody>
          <a:bodyPr vert="horz" lIns="92492" tIns="46246" rIns="92492" bIns="46246" rtlCol="1" anchor="b"/>
          <a:lstStyle>
            <a:lvl1pPr algn="l">
              <a:defRPr sz="1200"/>
            </a:lvl1pPr>
          </a:lstStyle>
          <a:p>
            <a:fld id="{01BE196E-9BE4-4A16-8665-2260E8895F9E}" type="slidenum">
              <a:rPr lang="ar-IQ" smtClean="0"/>
              <a:t>‹#›</a:t>
            </a:fld>
            <a:endParaRPr lang="ar-IQ"/>
          </a:p>
        </p:txBody>
      </p:sp>
    </p:spTree>
    <p:extLst>
      <p:ext uri="{BB962C8B-B14F-4D97-AF65-F5344CB8AC3E}">
        <p14:creationId xmlns:p14="http://schemas.microsoft.com/office/powerpoint/2010/main" val="35084665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13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fif"/><Relationship Id="rId4" Type="http://schemas.openxmlformats.org/officeDocument/2006/relationships/image" Target="../media/image3.jfif"/></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svg"/><Relationship Id="rId7" Type="http://schemas.openxmlformats.org/officeDocument/2006/relationships/diagramColors" Target="../diagrams/colors1.xm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6.jfif"/><Relationship Id="rId4" Type="http://schemas.openxmlformats.org/officeDocument/2006/relationships/image" Target="../media/image25.jfif"/></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8.jfif"/><Relationship Id="rId4" Type="http://schemas.openxmlformats.org/officeDocument/2006/relationships/image" Target="../media/image27.jfif"/></Relationships>
</file>

<file path=ppt/slides/_rels/slide14.xml.rels><?xml version="1.0" encoding="UTF-8" standalone="yes"?>
<Relationships xmlns="http://schemas.openxmlformats.org/package/2006/relationships"><Relationship Id="rId8" Type="http://schemas.openxmlformats.org/officeDocument/2006/relationships/image" Target="../media/image33.jfif"/><Relationship Id="rId3" Type="http://schemas.openxmlformats.org/officeDocument/2006/relationships/image" Target="../media/image19.svg"/><Relationship Id="rId7" Type="http://schemas.openxmlformats.org/officeDocument/2006/relationships/image" Target="../media/image32.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5.jfif"/><Relationship Id="rId4" Type="http://schemas.openxmlformats.org/officeDocument/2006/relationships/image" Target="../media/image29.png"/><Relationship Id="rId9" Type="http://schemas.openxmlformats.org/officeDocument/2006/relationships/image" Target="../media/image34.jfif"/></Relationships>
</file>

<file path=ppt/slides/_rels/slide15.xml.rels><?xml version="1.0" encoding="UTF-8" standalone="yes"?>
<Relationships xmlns="http://schemas.openxmlformats.org/package/2006/relationships"><Relationship Id="rId8" Type="http://schemas.openxmlformats.org/officeDocument/2006/relationships/image" Target="../media/image36.jfif"/><Relationship Id="rId3" Type="http://schemas.openxmlformats.org/officeDocument/2006/relationships/image" Target="../media/image19.svg"/><Relationship Id="rId7" Type="http://schemas.openxmlformats.org/officeDocument/2006/relationships/image" Target="../media/image32.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7.jfif"/></Relationships>
</file>

<file path=ppt/slides/_rels/slide16.xml.rels><?xml version="1.0" encoding="UTF-8" standalone="yes"?>
<Relationships xmlns="http://schemas.openxmlformats.org/package/2006/relationships"><Relationship Id="rId3" Type="http://schemas.openxmlformats.org/officeDocument/2006/relationships/image" Target="../media/image38.jf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2.jfif"/><Relationship Id="rId5" Type="http://schemas.openxmlformats.org/officeDocument/2006/relationships/image" Target="../media/image19.sv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46.jfif"/><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7.jfif"/></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49.jfif"/><Relationship Id="rId4" Type="http://schemas.openxmlformats.org/officeDocument/2006/relationships/image" Target="../media/image48.jfif"/></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52.jfif"/><Relationship Id="rId4" Type="http://schemas.openxmlformats.org/officeDocument/2006/relationships/image" Target="../media/image51.jfif"/></Relationships>
</file>

<file path=ppt/slides/_rels/slide2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54.jfif"/><Relationship Id="rId4" Type="http://schemas.openxmlformats.org/officeDocument/2006/relationships/image" Target="../media/image53.jf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56.jfif"/><Relationship Id="rId4" Type="http://schemas.openxmlformats.org/officeDocument/2006/relationships/image" Target="../media/image55.jfif"/></Relationships>
</file>

<file path=ppt/slides/_rels/slide3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58.jfif"/><Relationship Id="rId4" Type="http://schemas.openxmlformats.org/officeDocument/2006/relationships/image" Target="../media/image57.jfif"/></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9.jfif"/></Relationships>
</file>

<file path=ppt/slides/_rels/slide3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61.jfif"/><Relationship Id="rId4" Type="http://schemas.openxmlformats.org/officeDocument/2006/relationships/image" Target="../media/image60.jfif"/></Relationships>
</file>

<file path=ppt/slides/_rels/slide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63.jfif"/><Relationship Id="rId4" Type="http://schemas.openxmlformats.org/officeDocument/2006/relationships/image" Target="../media/image62.jfif"/></Relationships>
</file>

<file path=ppt/slides/_rels/slide35.xml.rels><?xml version="1.0" encoding="UTF-8" standalone="yes"?>
<Relationships xmlns="http://schemas.openxmlformats.org/package/2006/relationships"><Relationship Id="rId8" Type="http://schemas.openxmlformats.org/officeDocument/2006/relationships/image" Target="../media/image68.jfif"/><Relationship Id="rId3" Type="http://schemas.openxmlformats.org/officeDocument/2006/relationships/image" Target="../media/image19.svg"/><Relationship Id="rId7" Type="http://schemas.openxmlformats.org/officeDocument/2006/relationships/image" Target="../media/image67.jfif"/><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6.jfif"/><Relationship Id="rId5" Type="http://schemas.openxmlformats.org/officeDocument/2006/relationships/image" Target="../media/image65.jfif"/><Relationship Id="rId4" Type="http://schemas.openxmlformats.org/officeDocument/2006/relationships/image" Target="../media/image64.jfif"/></Relationships>
</file>

<file path=ppt/slides/_rels/slide36.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7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9.png"/><Relationship Id="rId5" Type="http://schemas.openxmlformats.org/officeDocument/2006/relationships/slideLayout" Target="../slideLayouts/slideLayout7.xml"/><Relationship Id="rId4" Type="http://schemas.openxmlformats.org/officeDocument/2006/relationships/video" Target="../media/media5.mp4"/></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slideLayout" Target="../slideLayouts/slideLayout7.xml"/><Relationship Id="rId4" Type="http://schemas.openxmlformats.org/officeDocument/2006/relationships/video" Target="../media/media2.mp4"/></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15.jpg"/><Relationship Id="rId4" Type="http://schemas.openxmlformats.org/officeDocument/2006/relationships/image" Target="../media/image14.jfif"/></Relationships>
</file>

<file path=ppt/slides/_rels/slide7.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7.jfif"/></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jfif"/><Relationship Id="rId5" Type="http://schemas.openxmlformats.org/officeDocument/2006/relationships/image" Target="../media/image21.jp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87783">
            <a:off x="1765300" y="10149589"/>
            <a:ext cx="13758345" cy="7410406"/>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775767" flipV="1">
            <a:off x="7864699" y="9517084"/>
            <a:ext cx="4968491" cy="236003"/>
          </a:xfrm>
          <a:custGeom>
            <a:avLst/>
            <a:gdLst/>
            <a:ahLst/>
            <a:cxnLst/>
            <a:rect l="l" t="t" r="r" b="b"/>
            <a:pathLst>
              <a:path w="4968491" h="236003">
                <a:moveTo>
                  <a:pt x="0" y="236003"/>
                </a:moveTo>
                <a:lnTo>
                  <a:pt x="4968491" y="236003"/>
                </a:lnTo>
                <a:lnTo>
                  <a:pt x="4968491" y="0"/>
                </a:lnTo>
                <a:lnTo>
                  <a:pt x="0" y="0"/>
                </a:lnTo>
                <a:lnTo>
                  <a:pt x="0" y="236003"/>
                </a:lnTo>
                <a:close/>
              </a:path>
            </a:pathLst>
          </a:custGeom>
          <a:blipFill>
            <a:blip r:embed="rId2">
              <a:alphaModFix amt="80000"/>
            </a:blip>
            <a:stretch>
              <a:fillRect/>
            </a:stretch>
          </a:blipFill>
        </p:spPr>
      </p:sp>
      <p:grpSp>
        <p:nvGrpSpPr>
          <p:cNvPr id="6" name="Group 6"/>
          <p:cNvGrpSpPr/>
          <p:nvPr/>
        </p:nvGrpSpPr>
        <p:grpSpPr>
          <a:xfrm rot="-1787783">
            <a:off x="5129591" y="9086430"/>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rot="-1775767">
            <a:off x="13825705" y="847278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57000"/>
            </a:blip>
            <a:stretch>
              <a:fillRect/>
            </a:stretch>
          </a:blipFill>
        </p:spPr>
      </p:sp>
      <p:sp>
        <p:nvSpPr>
          <p:cNvPr id="22" name="Freeform 22"/>
          <p:cNvSpPr/>
          <p:nvPr/>
        </p:nvSpPr>
        <p:spPr>
          <a:xfrm rot="-1775767" flipV="1">
            <a:off x="11104039" y="76585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63000"/>
            </a:blip>
            <a:stretch>
              <a:fillRect/>
            </a:stretch>
          </a:blipFill>
        </p:spPr>
      </p:sp>
      <p:sp>
        <p:nvSpPr>
          <p:cNvPr id="23" name="Freeform 23"/>
          <p:cNvSpPr/>
          <p:nvPr/>
        </p:nvSpPr>
        <p:spPr>
          <a:xfrm rot="1804615">
            <a:off x="9891747" y="8537528"/>
            <a:ext cx="4644064" cy="220593"/>
          </a:xfrm>
          <a:custGeom>
            <a:avLst/>
            <a:gdLst/>
            <a:ahLst/>
            <a:cxnLst/>
            <a:rect l="l" t="t" r="r" b="b"/>
            <a:pathLst>
              <a:path w="4644064" h="220593">
                <a:moveTo>
                  <a:pt x="0" y="0"/>
                </a:moveTo>
                <a:lnTo>
                  <a:pt x="4644063" y="0"/>
                </a:lnTo>
                <a:lnTo>
                  <a:pt x="4644063" y="220593"/>
                </a:lnTo>
                <a:lnTo>
                  <a:pt x="0" y="220593"/>
                </a:lnTo>
                <a:lnTo>
                  <a:pt x="0" y="0"/>
                </a:lnTo>
                <a:close/>
              </a:path>
            </a:pathLst>
          </a:custGeom>
          <a:blipFill>
            <a:blip r:embed="rId2">
              <a:alphaModFix amt="80000"/>
            </a:blip>
            <a:stretch>
              <a:fillRect/>
            </a:stretch>
          </a:blipFill>
        </p:spPr>
      </p:sp>
      <p:sp>
        <p:nvSpPr>
          <p:cNvPr id="31" name="Text 2"/>
          <p:cNvSpPr/>
          <p:nvPr/>
        </p:nvSpPr>
        <p:spPr>
          <a:xfrm>
            <a:off x="548490" y="4000500"/>
            <a:ext cx="8997043" cy="1483570"/>
          </a:xfrm>
          <a:prstGeom prst="rect">
            <a:avLst/>
          </a:prstGeom>
          <a:noFill/>
          <a:ln/>
        </p:spPr>
        <p:txBody>
          <a:bodyPr wrap="square" rtlCol="0" anchor="t"/>
          <a:lstStyle/>
          <a:p>
            <a:pPr algn="ctr" rtl="1">
              <a:lnSpc>
                <a:spcPts val="7545"/>
              </a:lnSpc>
            </a:pPr>
            <a:r>
              <a:rPr lang="ar-IQ" sz="7200" b="1" dirty="0">
                <a:solidFill>
                  <a:srgbClr val="002060"/>
                </a:solidFill>
                <a:latin typeface="Traditional Arabic" panose="02020603050405020304" pitchFamily="18" charset="-78"/>
                <a:ea typeface="+mj-ea"/>
                <a:cs typeface="Traditional Arabic" panose="02020603050405020304" pitchFamily="18" charset="-78"/>
              </a:rPr>
              <a:t>التعلم– والتعلم الحركي</a:t>
            </a:r>
          </a:p>
          <a:p>
            <a:pPr algn="ctr" rtl="1">
              <a:lnSpc>
                <a:spcPts val="7545"/>
              </a:lnSpc>
            </a:pPr>
            <a:endParaRPr lang="en-US" sz="7200" b="1" dirty="0">
              <a:solidFill>
                <a:srgbClr val="002060"/>
              </a:solidFill>
              <a:latin typeface="Traditional Arabic" panose="02020603050405020304" pitchFamily="18" charset="-78"/>
              <a:ea typeface="+mj-ea"/>
              <a:cs typeface="Traditional Arabic" panose="02020603050405020304" pitchFamily="18" charset="-78"/>
            </a:endParaRPr>
          </a:p>
        </p:txBody>
      </p:sp>
      <p:sp>
        <p:nvSpPr>
          <p:cNvPr id="32" name="Title 1"/>
          <p:cNvSpPr txBox="1">
            <a:spLocks/>
          </p:cNvSpPr>
          <p:nvPr/>
        </p:nvSpPr>
        <p:spPr>
          <a:xfrm>
            <a:off x="6537491" y="473141"/>
            <a:ext cx="4591581" cy="180012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rtl="1">
              <a:lnSpc>
                <a:spcPct val="100000"/>
              </a:lnSpc>
            </a:pPr>
            <a:r>
              <a:rPr lang="ar-IQ" sz="4800" b="1" dirty="0">
                <a:latin typeface="Traditional Arabic" panose="02020603050405020304" pitchFamily="18" charset="-78"/>
                <a:cs typeface="Traditional Arabic" panose="02020603050405020304" pitchFamily="18" charset="-78"/>
              </a:rPr>
              <a:t>جامعة البصرة</a:t>
            </a:r>
          </a:p>
          <a:p>
            <a:pPr rtl="1">
              <a:lnSpc>
                <a:spcPct val="100000"/>
              </a:lnSpc>
            </a:pPr>
            <a:r>
              <a:rPr lang="ar-IQ" sz="4800" b="1" dirty="0">
                <a:latin typeface="Traditional Arabic" panose="02020603050405020304" pitchFamily="18" charset="-78"/>
                <a:cs typeface="Traditional Arabic" panose="02020603050405020304" pitchFamily="18" charset="-78"/>
              </a:rPr>
              <a:t>كلية التربية البدنية وعلوم الرياضة</a:t>
            </a:r>
            <a:endParaRPr lang="en-US" sz="4800" b="1" dirty="0">
              <a:latin typeface="Traditional Arabic" panose="02020603050405020304" pitchFamily="18" charset="-78"/>
              <a:cs typeface="Traditional Arabic" panose="02020603050405020304" pitchFamily="18" charset="-78"/>
            </a:endParaRPr>
          </a:p>
        </p:txBody>
      </p:sp>
      <p:cxnSp>
        <p:nvCxnSpPr>
          <p:cNvPr id="33" name="رابط مستقيم 32"/>
          <p:cNvCxnSpPr/>
          <p:nvPr/>
        </p:nvCxnSpPr>
        <p:spPr>
          <a:xfrm>
            <a:off x="0" y="2910840"/>
            <a:ext cx="10287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4" name="Subtitle 2"/>
          <p:cNvSpPr txBox="1">
            <a:spLocks/>
          </p:cNvSpPr>
          <p:nvPr/>
        </p:nvSpPr>
        <p:spPr>
          <a:xfrm>
            <a:off x="0" y="6624478"/>
            <a:ext cx="9229037" cy="2729982"/>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buNone/>
            </a:pPr>
            <a:r>
              <a:rPr lang="ar-IQ" sz="8000" b="1" dirty="0">
                <a:solidFill>
                  <a:srgbClr val="FF0000"/>
                </a:solidFill>
                <a:latin typeface="Traditional Arabic" panose="02020603050405020304" pitchFamily="18" charset="-78"/>
                <a:ea typeface="+mj-ea"/>
                <a:cs typeface="Traditional Arabic" panose="02020603050405020304" pitchFamily="18" charset="-78"/>
              </a:rPr>
              <a:t>مدرس المادة</a:t>
            </a:r>
          </a:p>
          <a:p>
            <a:pPr marL="0" indent="0" algn="ctr" rtl="1">
              <a:buNone/>
            </a:pPr>
            <a:r>
              <a:rPr lang="ar-IQ" sz="8000" b="1" dirty="0">
                <a:solidFill>
                  <a:srgbClr val="00B050"/>
                </a:solidFill>
                <a:latin typeface="Traditional Arabic" panose="02020603050405020304" pitchFamily="18" charset="-78"/>
                <a:ea typeface="+mj-ea"/>
                <a:cs typeface="PT Bold Heading" panose="02010400000000000000" pitchFamily="2" charset="-78"/>
              </a:rPr>
              <a:t>د. مهند خيرالله جبار </a:t>
            </a:r>
            <a:endParaRPr lang="en-US" sz="8000" b="1" dirty="0">
              <a:solidFill>
                <a:srgbClr val="00B050"/>
              </a:solidFill>
              <a:latin typeface="Traditional Arabic" panose="02020603050405020304" pitchFamily="18" charset="-78"/>
              <a:ea typeface="+mj-ea"/>
              <a:cs typeface="PT Bold Heading" panose="02010400000000000000" pitchFamily="2" charset="-78"/>
            </a:endParaRPr>
          </a:p>
        </p:txBody>
      </p:sp>
      <p:grpSp>
        <p:nvGrpSpPr>
          <p:cNvPr id="25" name="مجموعة 24"/>
          <p:cNvGrpSpPr/>
          <p:nvPr/>
        </p:nvGrpSpPr>
        <p:grpSpPr>
          <a:xfrm>
            <a:off x="3428371" y="473141"/>
            <a:ext cx="1866900" cy="2079559"/>
            <a:chOff x="3428370" y="473141"/>
            <a:chExt cx="2001925" cy="2079559"/>
          </a:xfrm>
        </p:grpSpPr>
        <p:pic>
          <p:nvPicPr>
            <p:cNvPr id="29" name="Picture 3" descr="C:\Users\HA\Desktop\المحاضرة\cfc4d86e-2055-4a4c-b88b-c5414da4ca6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8370" y="473141"/>
              <a:ext cx="2001925" cy="1996364"/>
            </a:xfrm>
            <a:prstGeom prst="rect">
              <a:avLst/>
            </a:prstGeom>
            <a:noFill/>
            <a:extLst>
              <a:ext uri="{909E8E84-426E-40DD-AFC4-6F175D3DCCD1}">
                <a14:hiddenFill xmlns:a14="http://schemas.microsoft.com/office/drawing/2010/main">
                  <a:solidFill>
                    <a:srgbClr val="FFFFFF"/>
                  </a:solidFill>
                </a14:hiddenFill>
              </a:ext>
            </a:extLst>
          </p:spPr>
        </p:pic>
        <p:sp>
          <p:nvSpPr>
            <p:cNvPr id="24" name="شكل بيضاوي 23"/>
            <p:cNvSpPr/>
            <p:nvPr/>
          </p:nvSpPr>
          <p:spPr>
            <a:xfrm>
              <a:off x="5029200" y="2171700"/>
              <a:ext cx="324895"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grpSp>
      <p:pic>
        <p:nvPicPr>
          <p:cNvPr id="27" name="صورة 26">
            <a:extLst>
              <a:ext uri="{FF2B5EF4-FFF2-40B4-BE49-F238E27FC236}">
                <a16:creationId xmlns:a16="http://schemas.microsoft.com/office/drawing/2014/main" id="{DE7F51A8-A0B6-4A3C-A461-6C7837DA0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53" y="572969"/>
            <a:ext cx="1866900" cy="1866900"/>
          </a:xfrm>
          <a:prstGeom prst="rect">
            <a:avLst/>
          </a:prstGeom>
        </p:spPr>
      </p:pic>
      <p:pic>
        <p:nvPicPr>
          <p:cNvPr id="40" name="صورة 39">
            <a:extLst>
              <a:ext uri="{FF2B5EF4-FFF2-40B4-BE49-F238E27FC236}">
                <a16:creationId xmlns:a16="http://schemas.microsoft.com/office/drawing/2014/main" id="{384C287E-170B-4DCB-BC94-7858342A2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0330" y="0"/>
            <a:ext cx="7046964" cy="849994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5" name="Text 3">
            <a:extLst>
              <a:ext uri="{FF2B5EF4-FFF2-40B4-BE49-F238E27FC236}">
                <a16:creationId xmlns:a16="http://schemas.microsoft.com/office/drawing/2014/main" id="{D8F25280-1A47-4EF3-9161-75A574E597C9}"/>
              </a:ext>
            </a:extLst>
          </p:cNvPr>
          <p:cNvSpPr/>
          <p:nvPr/>
        </p:nvSpPr>
        <p:spPr>
          <a:xfrm>
            <a:off x="5141151" y="475654"/>
            <a:ext cx="10636813" cy="2117841"/>
          </a:xfrm>
          <a:prstGeom prst="rect">
            <a:avLst/>
          </a:prstGeom>
          <a:noFill/>
          <a:ln/>
        </p:spPr>
        <p:txBody>
          <a:bodyPr wrap="square" rtlCol="0" anchor="t"/>
          <a:lstStyle/>
          <a:p>
            <a:pPr algn="just" rtl="1">
              <a:lnSpc>
                <a:spcPct val="150000"/>
              </a:lnSpc>
            </a:pPr>
            <a:r>
              <a:rPr lang="ar-IQ" sz="8000" b="1" dirty="0">
                <a:solidFill>
                  <a:srgbClr val="FF0000"/>
                </a:solidFill>
              </a:rPr>
              <a:t>نشاط : 2 ماهي أنواع التعلم ؟</a:t>
            </a:r>
            <a:endParaRPr lang="en-US" sz="8000" b="1" dirty="0">
              <a:solidFill>
                <a:srgbClr val="FF0000"/>
              </a:solidFill>
            </a:endParaRPr>
          </a:p>
        </p:txBody>
      </p:sp>
      <p:pic>
        <p:nvPicPr>
          <p:cNvPr id="11" name="صورة 10">
            <a:extLst>
              <a:ext uri="{FF2B5EF4-FFF2-40B4-BE49-F238E27FC236}">
                <a16:creationId xmlns:a16="http://schemas.microsoft.com/office/drawing/2014/main" id="{FB26A03C-0775-4F3A-9C04-03B19F5FB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23425"/>
            <a:ext cx="5377543" cy="4828950"/>
          </a:xfrm>
          <a:prstGeom prst="rect">
            <a:avLst/>
          </a:prstGeom>
        </p:spPr>
      </p:pic>
      <p:pic>
        <p:nvPicPr>
          <p:cNvPr id="13" name="صورة 12">
            <a:extLst>
              <a:ext uri="{FF2B5EF4-FFF2-40B4-BE49-F238E27FC236}">
                <a16:creationId xmlns:a16="http://schemas.microsoft.com/office/drawing/2014/main" id="{519430C9-D227-4A1C-BF19-88569408C0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62050"/>
            <a:ext cx="4775625" cy="3524250"/>
          </a:xfrm>
          <a:prstGeom prst="rect">
            <a:avLst/>
          </a:prstGeom>
        </p:spPr>
      </p:pic>
      <p:sp>
        <p:nvSpPr>
          <p:cNvPr id="17" name="Freeform 2">
            <a:extLst>
              <a:ext uri="{FF2B5EF4-FFF2-40B4-BE49-F238E27FC236}">
                <a16:creationId xmlns:a16="http://schemas.microsoft.com/office/drawing/2014/main" id="{B265AAAA-DF88-4B62-ACCE-60686A94894A}"/>
              </a:ext>
            </a:extLst>
          </p:cNvPr>
          <p:cNvSpPr/>
          <p:nvPr/>
        </p:nvSpPr>
        <p:spPr>
          <a:xfrm rot="-5400000" flipH="1" flipV="1">
            <a:off x="-51998" y="-71212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Tree>
    <p:extLst>
      <p:ext uri="{BB962C8B-B14F-4D97-AF65-F5344CB8AC3E}">
        <p14:creationId xmlns:p14="http://schemas.microsoft.com/office/powerpoint/2010/main" val="3064104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5" name="Text 3">
            <a:extLst>
              <a:ext uri="{FF2B5EF4-FFF2-40B4-BE49-F238E27FC236}">
                <a16:creationId xmlns:a16="http://schemas.microsoft.com/office/drawing/2014/main" id="{D8F25280-1A47-4EF3-9161-75A574E597C9}"/>
              </a:ext>
            </a:extLst>
          </p:cNvPr>
          <p:cNvSpPr/>
          <p:nvPr/>
        </p:nvSpPr>
        <p:spPr>
          <a:xfrm>
            <a:off x="2819400" y="38100"/>
            <a:ext cx="10636813" cy="2117841"/>
          </a:xfrm>
          <a:prstGeom prst="rect">
            <a:avLst/>
          </a:prstGeom>
          <a:noFill/>
          <a:ln/>
        </p:spPr>
        <p:txBody>
          <a:bodyPr wrap="square" rtlCol="0" anchor="t"/>
          <a:lstStyle/>
          <a:p>
            <a:pPr algn="ctr" rtl="1">
              <a:lnSpc>
                <a:spcPct val="150000"/>
              </a:lnSpc>
            </a:pPr>
            <a:r>
              <a:rPr lang="ar-IQ" sz="8000" b="1" dirty="0">
                <a:solidFill>
                  <a:srgbClr val="FF0000"/>
                </a:solidFill>
              </a:rPr>
              <a:t>أنواع التعلم ؟</a:t>
            </a:r>
            <a:endParaRPr lang="en-US" sz="8000" b="1" dirty="0">
              <a:solidFill>
                <a:srgbClr val="FF0000"/>
              </a:solidFill>
            </a:endParaRPr>
          </a:p>
        </p:txBody>
      </p:sp>
      <p:sp>
        <p:nvSpPr>
          <p:cNvPr id="17" name="Freeform 2">
            <a:extLst>
              <a:ext uri="{FF2B5EF4-FFF2-40B4-BE49-F238E27FC236}">
                <a16:creationId xmlns:a16="http://schemas.microsoft.com/office/drawing/2014/main" id="{B265AAAA-DF88-4B62-ACCE-60686A94894A}"/>
              </a:ext>
            </a:extLst>
          </p:cNvPr>
          <p:cNvSpPr/>
          <p:nvPr/>
        </p:nvSpPr>
        <p:spPr>
          <a:xfrm rot="-5400000" flipH="1" flipV="1">
            <a:off x="-51998" y="-71212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graphicFrame>
        <p:nvGraphicFramePr>
          <p:cNvPr id="2" name="رسم تخطيطي 1">
            <a:extLst>
              <a:ext uri="{FF2B5EF4-FFF2-40B4-BE49-F238E27FC236}">
                <a16:creationId xmlns:a16="http://schemas.microsoft.com/office/drawing/2014/main" id="{22171FEA-9179-4EED-B314-EC90E9BD5CD1}"/>
              </a:ext>
            </a:extLst>
          </p:cNvPr>
          <p:cNvGraphicFramePr/>
          <p:nvPr>
            <p:extLst>
              <p:ext uri="{D42A27DB-BD31-4B8C-83A1-F6EECF244321}">
                <p14:modId xmlns:p14="http://schemas.microsoft.com/office/powerpoint/2010/main" val="207692733"/>
              </p:ext>
            </p:extLst>
          </p:nvPr>
        </p:nvGraphicFramePr>
        <p:xfrm>
          <a:off x="1143000" y="2596957"/>
          <a:ext cx="12192000" cy="62591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40094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2" name="Text 3">
            <a:extLst>
              <a:ext uri="{FF2B5EF4-FFF2-40B4-BE49-F238E27FC236}">
                <a16:creationId xmlns:a16="http://schemas.microsoft.com/office/drawing/2014/main" id="{B00B9637-DE11-4ACB-A2AB-32F842DBC23F}"/>
              </a:ext>
            </a:extLst>
          </p:cNvPr>
          <p:cNvSpPr/>
          <p:nvPr/>
        </p:nvSpPr>
        <p:spPr>
          <a:xfrm>
            <a:off x="4948233" y="26377"/>
            <a:ext cx="11125199" cy="4431323"/>
          </a:xfrm>
          <a:prstGeom prst="rect">
            <a:avLst/>
          </a:prstGeom>
          <a:noFill/>
          <a:ln/>
        </p:spPr>
        <p:txBody>
          <a:bodyPr wrap="square" rtlCol="0" anchor="t"/>
          <a:lstStyle/>
          <a:p>
            <a:pPr algn="just" rtl="1">
              <a:lnSpc>
                <a:spcPct val="150000"/>
              </a:lnSpc>
            </a:pPr>
            <a:r>
              <a:rPr lang="ar-IQ" sz="4000"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التعلم المعرفي </a:t>
            </a:r>
            <a:r>
              <a:rPr lang="ar-IQ" sz="4000" dirty="0">
                <a:effectLst/>
                <a:latin typeface="Calibri" panose="020F0502020204030204" pitchFamily="34" charset="0"/>
                <a:ea typeface="Calibri" panose="020F0502020204030204" pitchFamily="34" charset="0"/>
                <a:cs typeface="Simplified Arabic" panose="02020603050405020304" pitchFamily="18" charset="-78"/>
              </a:rPr>
              <a:t>:وهو عبارة عن تعلم المعارف والمعلومات والمعاني وطرق التفكير وهو يعتمد بشكل رئيسي على التنظيم العقلي(تعلم الكتابة والقراءة وطرق الحساب والتصميم ) مثل حل مسالة رياضية معقدة ( يتعلم </a:t>
            </a:r>
            <a:r>
              <a:rPr lang="ar-IQ" sz="4000" dirty="0" err="1">
                <a:effectLst/>
                <a:latin typeface="Calibri" panose="020F0502020204030204" pitchFamily="34" charset="0"/>
                <a:ea typeface="Calibri" panose="020F0502020204030204" pitchFamily="34" charset="0"/>
                <a:cs typeface="Simplified Arabic" panose="02020603050405020304" pitchFamily="18" charset="-78"/>
              </a:rPr>
              <a:t>المبادى</a:t>
            </a:r>
            <a:r>
              <a:rPr lang="ar-IQ" sz="4000" dirty="0">
                <a:effectLst/>
                <a:latin typeface="Calibri" panose="020F0502020204030204" pitchFamily="34" charset="0"/>
                <a:ea typeface="Calibri" panose="020F0502020204030204" pitchFamily="34" charset="0"/>
                <a:cs typeface="Simplified Arabic" panose="02020603050405020304" pitchFamily="18" charset="-78"/>
              </a:rPr>
              <a:t> الأساسية مثل القوانين – تطبيق القوانين –حل المسالة – هنا استخدم الطالب المعرفة لتحليل المعطيات – التفكير</a:t>
            </a:r>
            <a:endParaRPr lang="en-US" sz="4000" dirty="0">
              <a:effectLst/>
              <a:latin typeface="Calibri" panose="020F0502020204030204" pitchFamily="34" charset="0"/>
              <a:ea typeface="Calibri" panose="020F0502020204030204" pitchFamily="34" charset="0"/>
              <a:cs typeface="Arial" panose="020B0604020202020204" pitchFamily="34" charset="0"/>
            </a:endParaRPr>
          </a:p>
          <a:p>
            <a:pPr algn="just" rtl="1">
              <a:lnSpc>
                <a:spcPct val="150000"/>
              </a:lnSpc>
            </a:pPr>
            <a:r>
              <a:rPr lang="ar-IQ" sz="4000" dirty="0"/>
              <a:t>مثال رياضي: في كرة القدم، يتطلب اللاعب اتخاذ قرارات سريعة خلال المباراة. من خلال التعلم المعرفي، يمكن للمدرب تعليم اللاعب كيفية قراءة تحركات الخصم، توقع التصرفات، واختيار القرار الأمثل سواء كان تمرير الكرة أو التسديد. هذا التعلم يتضمن إدراك الموقف (تحديد مواقع اللاعبين الآخرين)، التذكر (استرجاع الخطط التكتيكية)، والتحليل (مقارنة الخيارات المتاحة واختيار الأنسب).</a:t>
            </a:r>
          </a:p>
          <a:p>
            <a:pPr marL="538163" lvl="0" indent="-538163" algn="just" rtl="1">
              <a:lnSpc>
                <a:spcPct val="150000"/>
              </a:lnSpc>
            </a:pPr>
            <a:endParaRPr lang="ar-IQ" sz="3600" dirty="0"/>
          </a:p>
          <a:p>
            <a:pPr marL="538163" lvl="0" indent="-538163" algn="just" rtl="1">
              <a:lnSpc>
                <a:spcPct val="150000"/>
              </a:lnSpc>
            </a:pPr>
            <a:endParaRPr lang="ar-IQ" sz="3600" dirty="0"/>
          </a:p>
          <a:p>
            <a:pPr lvl="0" algn="just" rtl="1">
              <a:lnSpc>
                <a:spcPct val="150000"/>
              </a:lnSpc>
            </a:pPr>
            <a:endParaRPr lang="ar-IQ" sz="3200" dirty="0"/>
          </a:p>
          <a:p>
            <a:pPr lvl="0" algn="just" rtl="1">
              <a:lnSpc>
                <a:spcPct val="150000"/>
              </a:lnSpc>
            </a:pPr>
            <a:endParaRPr lang="en-US" sz="3200" dirty="0"/>
          </a:p>
        </p:txBody>
      </p:sp>
      <p:cxnSp>
        <p:nvCxnSpPr>
          <p:cNvPr id="23" name="رابط مستقيم 22">
            <a:extLst>
              <a:ext uri="{FF2B5EF4-FFF2-40B4-BE49-F238E27FC236}">
                <a16:creationId xmlns:a16="http://schemas.microsoft.com/office/drawing/2014/main" id="{266B0996-0AE9-43F1-8838-814CA7E990AF}"/>
              </a:ext>
            </a:extLst>
          </p:cNvPr>
          <p:cNvCxnSpPr>
            <a:cxnSpLocks/>
          </p:cNvCxnSpPr>
          <p:nvPr/>
        </p:nvCxnSpPr>
        <p:spPr>
          <a:xfrm>
            <a:off x="4948238" y="1621567"/>
            <a:ext cx="0" cy="8341583"/>
          </a:xfrm>
          <a:prstGeom prst="line">
            <a:avLst/>
          </a:prstGeom>
          <a:ln w="57150">
            <a:solidFill>
              <a:srgbClr val="FFC000"/>
            </a:solidFill>
          </a:ln>
        </p:spPr>
        <p:style>
          <a:lnRef idx="3">
            <a:schemeClr val="accent5"/>
          </a:lnRef>
          <a:fillRef idx="0">
            <a:schemeClr val="accent5"/>
          </a:fillRef>
          <a:effectRef idx="2">
            <a:schemeClr val="accent5"/>
          </a:effectRef>
          <a:fontRef idx="minor">
            <a:schemeClr val="tx1"/>
          </a:fontRef>
        </p:style>
      </p:cxnSp>
      <p:pic>
        <p:nvPicPr>
          <p:cNvPr id="11" name="صورة 10">
            <a:extLst>
              <a:ext uri="{FF2B5EF4-FFF2-40B4-BE49-F238E27FC236}">
                <a16:creationId xmlns:a16="http://schemas.microsoft.com/office/drawing/2014/main" id="{8A718B73-56B1-4DBB-BD24-86CBB647D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55" y="0"/>
            <a:ext cx="4948229" cy="5600700"/>
          </a:xfrm>
          <a:prstGeom prst="rect">
            <a:avLst/>
          </a:prstGeom>
        </p:spPr>
      </p:pic>
      <p:pic>
        <p:nvPicPr>
          <p:cNvPr id="16" name="صورة 15">
            <a:extLst>
              <a:ext uri="{FF2B5EF4-FFF2-40B4-BE49-F238E27FC236}">
                <a16:creationId xmlns:a16="http://schemas.microsoft.com/office/drawing/2014/main" id="{A98C6A3B-7F49-48AE-9713-F4E2F800C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0700"/>
            <a:ext cx="4948229" cy="4362450"/>
          </a:xfrm>
          <a:prstGeom prst="rect">
            <a:avLst/>
          </a:prstGeom>
        </p:spPr>
      </p:pic>
    </p:spTree>
    <p:extLst>
      <p:ext uri="{BB962C8B-B14F-4D97-AF65-F5344CB8AC3E}">
        <p14:creationId xmlns:p14="http://schemas.microsoft.com/office/powerpoint/2010/main" val="2501540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371661" y="9286429"/>
            <a:ext cx="6523965" cy="1000571"/>
          </a:xfrm>
          <a:prstGeom prst="rect">
            <a:avLst/>
          </a:prstGeom>
        </p:spPr>
        <p:txBody>
          <a:bodyPr lIns="50800" tIns="50800" rIns="50800" bIns="50800" rtlCol="0" anchor="ctr"/>
          <a:lstStyle/>
          <a:p>
            <a:pPr algn="ctr">
              <a:lnSpc>
                <a:spcPts val="2659"/>
              </a:lnSpc>
            </a:pPr>
            <a:endParaRPr/>
          </a:p>
        </p:txBody>
      </p:sp>
      <p:sp>
        <p:nvSpPr>
          <p:cNvPr id="23" name="Text 3">
            <a:extLst>
              <a:ext uri="{FF2B5EF4-FFF2-40B4-BE49-F238E27FC236}">
                <a16:creationId xmlns:a16="http://schemas.microsoft.com/office/drawing/2014/main" id="{83B5DB1D-1AF5-4451-A7C3-8C4633FEBA4F}"/>
              </a:ext>
            </a:extLst>
          </p:cNvPr>
          <p:cNvSpPr/>
          <p:nvPr/>
        </p:nvSpPr>
        <p:spPr>
          <a:xfrm>
            <a:off x="4953000" y="8982"/>
            <a:ext cx="10820195" cy="4751501"/>
          </a:xfrm>
          <a:prstGeom prst="rect">
            <a:avLst/>
          </a:prstGeom>
          <a:noFill/>
          <a:ln/>
        </p:spPr>
        <p:txBody>
          <a:bodyPr wrap="square" rtlCol="0" anchor="t"/>
          <a:lstStyle/>
          <a:p>
            <a:pPr marL="226695" marR="0" algn="just" rtl="1">
              <a:lnSpc>
                <a:spcPct val="115000"/>
              </a:lnSpc>
              <a:spcBef>
                <a:spcPts val="0"/>
              </a:spcBef>
              <a:spcAft>
                <a:spcPts val="1000"/>
              </a:spcAft>
            </a:pPr>
            <a:r>
              <a:rPr lang="ar-IQ" sz="6000" b="1"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التعلم الانفعالي</a:t>
            </a:r>
            <a:r>
              <a:rPr lang="ar-IQ" sz="6000"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 </a:t>
            </a:r>
            <a:r>
              <a:rPr lang="ar-IQ" sz="6000" dirty="0">
                <a:effectLst/>
                <a:latin typeface="Calibri" panose="020F0502020204030204" pitchFamily="34" charset="0"/>
                <a:ea typeface="Calibri" panose="020F0502020204030204" pitchFamily="34" charset="0"/>
                <a:cs typeface="Simplified Arabic" panose="02020603050405020304" pitchFamily="18" charset="-78"/>
              </a:rPr>
              <a:t>: وهو عبارة عن تعلم الاتجاهات والميول والرغبات والحاجات النفسية ، وهو يعتمد بشكل رئيسي على التنظيم الانفعالي .</a:t>
            </a:r>
            <a:endParaRPr lang="en-US" sz="60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31" name="رابط مستقيم 30">
            <a:extLst>
              <a:ext uri="{FF2B5EF4-FFF2-40B4-BE49-F238E27FC236}">
                <a16:creationId xmlns:a16="http://schemas.microsoft.com/office/drawing/2014/main" id="{A05AB225-DC24-421F-B114-491356F6E1A0}"/>
              </a:ext>
            </a:extLst>
          </p:cNvPr>
          <p:cNvCxnSpPr>
            <a:cxnSpLocks/>
          </p:cNvCxnSpPr>
          <p:nvPr/>
        </p:nvCxnSpPr>
        <p:spPr>
          <a:xfrm>
            <a:off x="4948238" y="0"/>
            <a:ext cx="0" cy="9963150"/>
          </a:xfrm>
          <a:prstGeom prst="line">
            <a:avLst/>
          </a:prstGeom>
          <a:ln w="57150">
            <a:solidFill>
              <a:srgbClr val="FFC000"/>
            </a:solidFill>
          </a:ln>
        </p:spPr>
        <p:style>
          <a:lnRef idx="3">
            <a:schemeClr val="accent5"/>
          </a:lnRef>
          <a:fillRef idx="0">
            <a:schemeClr val="accent5"/>
          </a:fillRef>
          <a:effectRef idx="2">
            <a:schemeClr val="accent5"/>
          </a:effectRef>
          <a:fontRef idx="minor">
            <a:schemeClr val="tx1"/>
          </a:fontRef>
        </p:style>
      </p:cxnSp>
      <p:sp>
        <p:nvSpPr>
          <p:cNvPr id="32" name="Freeform 2">
            <a:extLst>
              <a:ext uri="{FF2B5EF4-FFF2-40B4-BE49-F238E27FC236}">
                <a16:creationId xmlns:a16="http://schemas.microsoft.com/office/drawing/2014/main" id="{B4AEFBC7-56B4-4630-8885-D9F6A2EF2764}"/>
              </a:ext>
            </a:extLst>
          </p:cNvPr>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3" name="Freeform 8">
            <a:extLst>
              <a:ext uri="{FF2B5EF4-FFF2-40B4-BE49-F238E27FC236}">
                <a16:creationId xmlns:a16="http://schemas.microsoft.com/office/drawing/2014/main" id="{9FAE6E5D-F356-41CC-BBFD-55289FB4B439}"/>
              </a:ext>
            </a:extLst>
          </p:cNvPr>
          <p:cNvSpPr/>
          <p:nvPr/>
        </p:nvSpPr>
        <p:spPr>
          <a:xfrm>
            <a:off x="-757423" y="9139023"/>
            <a:ext cx="7142900" cy="1106757"/>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pic>
        <p:nvPicPr>
          <p:cNvPr id="7" name="صورة 6">
            <a:extLst>
              <a:ext uri="{FF2B5EF4-FFF2-40B4-BE49-F238E27FC236}">
                <a16:creationId xmlns:a16="http://schemas.microsoft.com/office/drawing/2014/main" id="{72ED06CD-9F6E-45A5-A399-739E52E08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4" y="1948921"/>
            <a:ext cx="4931149" cy="7190102"/>
          </a:xfrm>
          <a:prstGeom prst="rect">
            <a:avLst/>
          </a:prstGeom>
        </p:spPr>
      </p:pic>
      <p:pic>
        <p:nvPicPr>
          <p:cNvPr id="10" name="صورة 9">
            <a:extLst>
              <a:ext uri="{FF2B5EF4-FFF2-40B4-BE49-F238E27FC236}">
                <a16:creationId xmlns:a16="http://schemas.microsoft.com/office/drawing/2014/main" id="{15947D6C-FB4B-42E3-AC4E-3AA3D91DD3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0585" y="5043113"/>
            <a:ext cx="7120552" cy="4878817"/>
          </a:xfrm>
          <a:prstGeom prst="rect">
            <a:avLst/>
          </a:prstGeom>
        </p:spPr>
      </p:pic>
    </p:spTree>
    <p:extLst>
      <p:ext uri="{BB962C8B-B14F-4D97-AF65-F5344CB8AC3E}">
        <p14:creationId xmlns:p14="http://schemas.microsoft.com/office/powerpoint/2010/main" val="344045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2953624" y="9963150"/>
            <a:ext cx="13332185" cy="609806"/>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009738" y="9963150"/>
            <a:ext cx="5902932" cy="609806"/>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3809999" y="4147547"/>
            <a:ext cx="1159357" cy="1081643"/>
          </a:xfrm>
          <a:custGeom>
            <a:avLst/>
            <a:gdLst/>
            <a:ahLst/>
            <a:cxnLst/>
            <a:rect l="l" t="t" r="r" b="b"/>
            <a:pathLst>
              <a:path w="1432860" h="1389874">
                <a:moveTo>
                  <a:pt x="0" y="0"/>
                </a:moveTo>
                <a:lnTo>
                  <a:pt x="1432860" y="0"/>
                </a:lnTo>
                <a:lnTo>
                  <a:pt x="1432860" y="1389874"/>
                </a:lnTo>
                <a:lnTo>
                  <a:pt x="0" y="13898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27"/>
          <p:cNvSpPr/>
          <p:nvPr/>
        </p:nvSpPr>
        <p:spPr>
          <a:xfrm>
            <a:off x="805854" y="6967648"/>
            <a:ext cx="1067511" cy="980086"/>
          </a:xfrm>
          <a:custGeom>
            <a:avLst/>
            <a:gdLst/>
            <a:ahLst/>
            <a:cxnLst/>
            <a:rect l="l" t="t" r="r" b="b"/>
            <a:pathLst>
              <a:path w="1319347" h="1259377">
                <a:moveTo>
                  <a:pt x="0" y="0"/>
                </a:moveTo>
                <a:lnTo>
                  <a:pt x="1319347" y="0"/>
                </a:lnTo>
                <a:lnTo>
                  <a:pt x="1319347" y="1259377"/>
                </a:lnTo>
                <a:lnTo>
                  <a:pt x="0" y="12593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5" name="مربع نص 44">
            <a:extLst>
              <a:ext uri="{FF2B5EF4-FFF2-40B4-BE49-F238E27FC236}">
                <a16:creationId xmlns:a16="http://schemas.microsoft.com/office/drawing/2014/main" id="{8121249F-8A9E-44C5-AA39-5B94E1628E84}"/>
              </a:ext>
            </a:extLst>
          </p:cNvPr>
          <p:cNvSpPr txBox="1"/>
          <p:nvPr/>
        </p:nvSpPr>
        <p:spPr>
          <a:xfrm>
            <a:off x="2507475" y="-38100"/>
            <a:ext cx="13466205" cy="4726294"/>
          </a:xfrm>
          <a:prstGeom prst="rect">
            <a:avLst/>
          </a:prstGeom>
          <a:noFill/>
        </p:spPr>
        <p:txBody>
          <a:bodyPr wrap="square">
            <a:spAutoFit/>
          </a:bodyPr>
          <a:lstStyle/>
          <a:p>
            <a:pPr marL="226695" marR="0" lvl="0" indent="0" algn="just" defTabSz="914400" rtl="1" eaLnBrk="1" fontAlgn="auto" latinLnBrk="0" hangingPunct="1">
              <a:lnSpc>
                <a:spcPct val="115000"/>
              </a:lnSpc>
              <a:spcBef>
                <a:spcPts val="0"/>
              </a:spcBef>
              <a:spcAft>
                <a:spcPts val="1000"/>
              </a:spcAft>
              <a:buClrTx/>
              <a:buSzTx/>
              <a:buFontTx/>
              <a:buNone/>
              <a:tabLst/>
              <a:defRPr/>
            </a:pPr>
            <a:r>
              <a:rPr kumimoji="0" lang="ar-IQ"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التعلم الحركي </a:t>
            </a:r>
            <a:r>
              <a:rPr kumimoji="0" lang="ar-IQ" sz="6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وهو عبارة عن تغيير وتعديل الاداء الحركي للمتعلم من اجل التكيف البدني والحركي مع متغيرات البيئة ( تعلم المهارات والالعاب الرياضية)</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6" name="صورة 15">
            <a:extLst>
              <a:ext uri="{FF2B5EF4-FFF2-40B4-BE49-F238E27FC236}">
                <a16:creationId xmlns:a16="http://schemas.microsoft.com/office/drawing/2014/main" id="{44BE61A2-8024-4E34-BA57-F85AD3BED6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86" y="4751164"/>
            <a:ext cx="5902933" cy="5211986"/>
          </a:xfrm>
          <a:prstGeom prst="rect">
            <a:avLst/>
          </a:prstGeom>
        </p:spPr>
      </p:pic>
      <p:pic>
        <p:nvPicPr>
          <p:cNvPr id="18" name="صورة 17">
            <a:extLst>
              <a:ext uri="{FF2B5EF4-FFF2-40B4-BE49-F238E27FC236}">
                <a16:creationId xmlns:a16="http://schemas.microsoft.com/office/drawing/2014/main" id="{AC05BDFF-E246-4C87-B2EC-8E0301EE3D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7056" y="4751164"/>
            <a:ext cx="6413887" cy="5203193"/>
          </a:xfrm>
          <a:prstGeom prst="rect">
            <a:avLst/>
          </a:prstGeom>
        </p:spPr>
      </p:pic>
      <p:pic>
        <p:nvPicPr>
          <p:cNvPr id="20" name="صورة 19">
            <a:extLst>
              <a:ext uri="{FF2B5EF4-FFF2-40B4-BE49-F238E27FC236}">
                <a16:creationId xmlns:a16="http://schemas.microsoft.com/office/drawing/2014/main" id="{A3709505-4F6D-4C75-B92D-4A0E357E08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31483" y="4751164"/>
            <a:ext cx="5902930" cy="515780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2953624" y="9963150"/>
            <a:ext cx="13332185" cy="609806"/>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009738" y="9963150"/>
            <a:ext cx="5902932" cy="609806"/>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3809999" y="4147547"/>
            <a:ext cx="1159357" cy="1081643"/>
          </a:xfrm>
          <a:custGeom>
            <a:avLst/>
            <a:gdLst/>
            <a:ahLst/>
            <a:cxnLst/>
            <a:rect l="l" t="t" r="r" b="b"/>
            <a:pathLst>
              <a:path w="1432860" h="1389874">
                <a:moveTo>
                  <a:pt x="0" y="0"/>
                </a:moveTo>
                <a:lnTo>
                  <a:pt x="1432860" y="0"/>
                </a:lnTo>
                <a:lnTo>
                  <a:pt x="1432860" y="1389874"/>
                </a:lnTo>
                <a:lnTo>
                  <a:pt x="0" y="13898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27"/>
          <p:cNvSpPr/>
          <p:nvPr/>
        </p:nvSpPr>
        <p:spPr>
          <a:xfrm>
            <a:off x="805854" y="6967648"/>
            <a:ext cx="1067511" cy="980086"/>
          </a:xfrm>
          <a:custGeom>
            <a:avLst/>
            <a:gdLst/>
            <a:ahLst/>
            <a:cxnLst/>
            <a:rect l="l" t="t" r="r" b="b"/>
            <a:pathLst>
              <a:path w="1319347" h="1259377">
                <a:moveTo>
                  <a:pt x="0" y="0"/>
                </a:moveTo>
                <a:lnTo>
                  <a:pt x="1319347" y="0"/>
                </a:lnTo>
                <a:lnTo>
                  <a:pt x="1319347" y="1259377"/>
                </a:lnTo>
                <a:lnTo>
                  <a:pt x="0" y="12593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TextBox 32"/>
          <p:cNvSpPr txBox="1"/>
          <p:nvPr/>
        </p:nvSpPr>
        <p:spPr>
          <a:xfrm>
            <a:off x="7794817" y="5078186"/>
            <a:ext cx="853557" cy="755720"/>
          </a:xfrm>
          <a:prstGeom prst="rect">
            <a:avLst/>
          </a:prstGeom>
        </p:spPr>
        <p:txBody>
          <a:bodyPr wrap="square" lIns="0" tIns="0" rIns="0" bIns="0" rtlCol="0" anchor="t">
            <a:spAutoFit/>
          </a:bodyPr>
          <a:lstStyle/>
          <a:p>
            <a:pPr algn="ctr">
              <a:lnSpc>
                <a:spcPts val="6216"/>
              </a:lnSpc>
              <a:spcBef>
                <a:spcPct val="0"/>
              </a:spcBef>
            </a:pPr>
            <a:r>
              <a:rPr lang="en-US" sz="4440" dirty="0">
                <a:solidFill>
                  <a:srgbClr val="FFFFFF"/>
                </a:solidFill>
                <a:latin typeface="Poppins Bold"/>
              </a:rPr>
              <a:t>03</a:t>
            </a:r>
          </a:p>
        </p:txBody>
      </p:sp>
      <p:sp>
        <p:nvSpPr>
          <p:cNvPr id="44" name="مربع نص 43">
            <a:extLst>
              <a:ext uri="{FF2B5EF4-FFF2-40B4-BE49-F238E27FC236}">
                <a16:creationId xmlns:a16="http://schemas.microsoft.com/office/drawing/2014/main" id="{C8DDC318-BA5B-4418-97AF-A5E5EE60E457}"/>
              </a:ext>
            </a:extLst>
          </p:cNvPr>
          <p:cNvSpPr txBox="1"/>
          <p:nvPr/>
        </p:nvSpPr>
        <p:spPr>
          <a:xfrm>
            <a:off x="2507475" y="55082"/>
            <a:ext cx="13270489" cy="3139321"/>
          </a:xfrm>
          <a:prstGeom prst="rect">
            <a:avLst/>
          </a:prstGeom>
          <a:noFill/>
        </p:spPr>
        <p:txBody>
          <a:bodyPr wrap="square">
            <a:spAutoFit/>
          </a:bodyPr>
          <a:lstStyle/>
          <a:p>
            <a:pPr algn="r"/>
            <a:r>
              <a:rPr lang="ar-IQ" sz="6600" b="1" dirty="0">
                <a:solidFill>
                  <a:srgbClr val="FF0000"/>
                </a:solidFill>
                <a:effectLst/>
                <a:latin typeface="Calibri" panose="020F0502020204030204" pitchFamily="34" charset="0"/>
                <a:ea typeface="Calibri" panose="020F0502020204030204" pitchFamily="34" charset="0"/>
                <a:cs typeface="Simplified Arabic" panose="02020603050405020304" pitchFamily="18" charset="-78"/>
              </a:rPr>
              <a:t>التعلم الاجتماعي </a:t>
            </a:r>
            <a:r>
              <a:rPr lang="ar-IQ" sz="6600" b="1" dirty="0">
                <a:effectLst/>
                <a:latin typeface="Calibri" panose="020F0502020204030204" pitchFamily="34" charset="0"/>
                <a:ea typeface="Calibri" panose="020F0502020204030204" pitchFamily="34" charset="0"/>
                <a:cs typeface="Simplified Arabic" panose="02020603050405020304" pitchFamily="18" charset="-78"/>
              </a:rPr>
              <a:t>: وهو الذي يتم من خلاله تغيير وتعديل سلوك ومهارات الفرد الاجتماعية وبما يساعده على التكيف مع مجتمعه . </a:t>
            </a:r>
            <a:endParaRPr lang="en-US" sz="6600" b="1" dirty="0"/>
          </a:p>
        </p:txBody>
      </p:sp>
      <p:pic>
        <p:nvPicPr>
          <p:cNvPr id="13" name="صورة 12">
            <a:extLst>
              <a:ext uri="{FF2B5EF4-FFF2-40B4-BE49-F238E27FC236}">
                <a16:creationId xmlns:a16="http://schemas.microsoft.com/office/drawing/2014/main" id="{BB4DBEEE-AE6D-414D-894B-B6B1550224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54" y="3682584"/>
            <a:ext cx="8619281" cy="6280566"/>
          </a:xfrm>
          <a:prstGeom prst="rect">
            <a:avLst/>
          </a:prstGeom>
        </p:spPr>
      </p:pic>
      <p:pic>
        <p:nvPicPr>
          <p:cNvPr id="15" name="صورة 14">
            <a:extLst>
              <a:ext uri="{FF2B5EF4-FFF2-40B4-BE49-F238E27FC236}">
                <a16:creationId xmlns:a16="http://schemas.microsoft.com/office/drawing/2014/main" id="{868C4DE1-7691-4AF9-B500-B09D3D0206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44426" y="3659227"/>
            <a:ext cx="9743573" cy="6280566"/>
          </a:xfrm>
          <a:prstGeom prst="rect">
            <a:avLst/>
          </a:prstGeom>
        </p:spPr>
      </p:pic>
    </p:spTree>
    <p:extLst>
      <p:ext uri="{BB962C8B-B14F-4D97-AF65-F5344CB8AC3E}">
        <p14:creationId xmlns:p14="http://schemas.microsoft.com/office/powerpoint/2010/main" val="682709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1812304" flipV="1">
            <a:off x="5458552" y="953934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80000"/>
            </a:blip>
            <a:stretch>
              <a:fillRect/>
            </a:stretch>
          </a:blipFill>
        </p:spPr>
      </p:sp>
      <p:grpSp>
        <p:nvGrpSpPr>
          <p:cNvPr id="6" name="Group 6"/>
          <p:cNvGrpSpPr/>
          <p:nvPr/>
        </p:nvGrpSpPr>
        <p:grpSpPr>
          <a:xfrm rot="-8995798">
            <a:off x="-355651" y="9121343"/>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8998130">
            <a:off x="-5149813" y="-1738765"/>
            <a:ext cx="12822069" cy="690611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8998130">
            <a:off x="-5506703" y="-114237"/>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rot="1792715">
            <a:off x="-615248" y="838449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80000"/>
            </a:blip>
            <a:stretch>
              <a:fillRect/>
            </a:stretch>
          </a:blipFill>
        </p:spPr>
      </p:sp>
      <p:sp>
        <p:nvSpPr>
          <p:cNvPr id="22" name="Freeform 22"/>
          <p:cNvSpPr/>
          <p:nvPr/>
        </p:nvSpPr>
        <p:spPr>
          <a:xfrm rot="-1792182">
            <a:off x="3792011" y="8530453"/>
            <a:ext cx="4644064" cy="220593"/>
          </a:xfrm>
          <a:custGeom>
            <a:avLst/>
            <a:gdLst/>
            <a:ahLst/>
            <a:cxnLst/>
            <a:rect l="l" t="t" r="r" b="b"/>
            <a:pathLst>
              <a:path w="4644064" h="220593">
                <a:moveTo>
                  <a:pt x="0" y="0"/>
                </a:moveTo>
                <a:lnTo>
                  <a:pt x="4644064" y="0"/>
                </a:lnTo>
                <a:lnTo>
                  <a:pt x="4644064" y="220593"/>
                </a:lnTo>
                <a:lnTo>
                  <a:pt x="0" y="220593"/>
                </a:lnTo>
                <a:lnTo>
                  <a:pt x="0" y="0"/>
                </a:lnTo>
                <a:close/>
              </a:path>
            </a:pathLst>
          </a:custGeom>
          <a:blipFill>
            <a:blip r:embed="rId2">
              <a:alphaModFix amt="80000"/>
            </a:blip>
            <a:stretch>
              <a:fillRect/>
            </a:stretch>
          </a:blipFill>
        </p:spPr>
      </p:sp>
      <p:grpSp>
        <p:nvGrpSpPr>
          <p:cNvPr id="70" name="Group 2">
            <a:extLst>
              <a:ext uri="{FF2B5EF4-FFF2-40B4-BE49-F238E27FC236}">
                <a16:creationId xmlns:a16="http://schemas.microsoft.com/office/drawing/2014/main" id="{F1F38026-BB34-4A90-9954-3A2E8182088D}"/>
              </a:ext>
            </a:extLst>
          </p:cNvPr>
          <p:cNvGrpSpPr/>
          <p:nvPr/>
        </p:nvGrpSpPr>
        <p:grpSpPr>
          <a:xfrm rot="-8995798">
            <a:off x="4899020" y="11022230"/>
            <a:ext cx="13531543" cy="3065584"/>
            <a:chOff x="0" y="0"/>
            <a:chExt cx="3083192" cy="698500"/>
          </a:xfrm>
        </p:grpSpPr>
        <p:sp>
          <p:nvSpPr>
            <p:cNvPr id="71" name="Freeform 3">
              <a:extLst>
                <a:ext uri="{FF2B5EF4-FFF2-40B4-BE49-F238E27FC236}">
                  <a16:creationId xmlns:a16="http://schemas.microsoft.com/office/drawing/2014/main" id="{1261B0C9-4D21-4A98-9A13-568469846BDD}"/>
                </a:ext>
              </a:extLst>
            </p:cNvPr>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FFA916"/>
            </a:solidFill>
          </p:spPr>
        </p:sp>
        <p:sp>
          <p:nvSpPr>
            <p:cNvPr id="72" name="TextBox 4">
              <a:extLst>
                <a:ext uri="{FF2B5EF4-FFF2-40B4-BE49-F238E27FC236}">
                  <a16:creationId xmlns:a16="http://schemas.microsoft.com/office/drawing/2014/main" id="{68C1A3FE-CCE6-4935-8170-4A12DCA218AD}"/>
                </a:ext>
              </a:extLst>
            </p:cNvPr>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sp>
        <p:nvSpPr>
          <p:cNvPr id="73" name="مربع نص 72">
            <a:extLst>
              <a:ext uri="{FF2B5EF4-FFF2-40B4-BE49-F238E27FC236}">
                <a16:creationId xmlns:a16="http://schemas.microsoft.com/office/drawing/2014/main" id="{7EE1B00C-DA45-4961-941C-681E8AB29D53}"/>
              </a:ext>
            </a:extLst>
          </p:cNvPr>
          <p:cNvSpPr txBox="1"/>
          <p:nvPr/>
        </p:nvSpPr>
        <p:spPr>
          <a:xfrm>
            <a:off x="8087346" y="22805"/>
            <a:ext cx="10200654" cy="10207603"/>
          </a:xfrm>
          <a:prstGeom prst="rect">
            <a:avLst/>
          </a:prstGeom>
          <a:noFill/>
        </p:spPr>
        <p:txBody>
          <a:bodyPr wrap="square">
            <a:spAutoFit/>
          </a:bodyPr>
          <a:lstStyle/>
          <a:p>
            <a:pPr marL="228600" marR="0" algn="ctr" rtl="1">
              <a:lnSpc>
                <a:spcPct val="115000"/>
              </a:lnSpc>
              <a:spcBef>
                <a:spcPts val="0"/>
              </a:spcBef>
              <a:spcAft>
                <a:spcPts val="1000"/>
              </a:spcAft>
            </a:pPr>
            <a:r>
              <a:rPr lang="ar-SA" sz="6000" dirty="0">
                <a:solidFill>
                  <a:schemeClr val="bg1"/>
                </a:solidFill>
              </a:rPr>
              <a:t>ا.</a:t>
            </a:r>
            <a:r>
              <a:rPr lang="ar-IQ" sz="6000" dirty="0">
                <a:effectLst/>
                <a:ea typeface="Calibri" panose="020F0502020204030204" pitchFamily="34" charset="0"/>
                <a:cs typeface="Simplified Arabic" panose="02020603050405020304" pitchFamily="18" charset="-78"/>
              </a:rPr>
              <a:t> </a:t>
            </a:r>
            <a:r>
              <a:rPr lang="ar-IQ" sz="6000" b="1" dirty="0">
                <a:solidFill>
                  <a:srgbClr val="00B050"/>
                </a:solidFill>
                <a:effectLst/>
                <a:ea typeface="Calibri" panose="020F0502020204030204" pitchFamily="34" charset="0"/>
                <a:cs typeface="Simplified Arabic" panose="02020603050405020304" pitchFamily="18" charset="-78"/>
              </a:rPr>
              <a:t>التعلم الحركي</a:t>
            </a:r>
          </a:p>
          <a:p>
            <a:pPr marL="228600" marR="0" algn="r" rtl="1">
              <a:lnSpc>
                <a:spcPct val="115000"/>
              </a:lnSpc>
              <a:spcBef>
                <a:spcPts val="0"/>
              </a:spcBef>
              <a:spcAft>
                <a:spcPts val="1000"/>
              </a:spcAft>
            </a:pPr>
            <a:r>
              <a:rPr lang="ar-IQ" sz="6000" dirty="0">
                <a:effectLst/>
                <a:ea typeface="Calibri" panose="020F0502020204030204" pitchFamily="34" charset="0"/>
                <a:cs typeface="Simplified Arabic" panose="02020603050405020304" pitchFamily="18" charset="-78"/>
              </a:rPr>
              <a:t>فالتعلّم </a:t>
            </a:r>
            <a:r>
              <a:rPr lang="ar-IQ" sz="6000" b="1" dirty="0">
                <a:effectLst/>
                <a:ea typeface="Calibri" panose="020F0502020204030204" pitchFamily="34" charset="0"/>
                <a:cs typeface="Simplified Arabic" panose="02020603050405020304" pitchFamily="18" charset="-78"/>
              </a:rPr>
              <a:t>(</a:t>
            </a:r>
            <a:r>
              <a:rPr lang="en-GB" sz="6000" b="1" dirty="0">
                <a:effectLst/>
                <a:latin typeface="Simplified Arabic" panose="02020603050405020304" pitchFamily="18" charset="-78"/>
                <a:ea typeface="Calibri" panose="020F0502020204030204" pitchFamily="34" charset="0"/>
              </a:rPr>
              <a:t>Learning</a:t>
            </a:r>
            <a:r>
              <a:rPr lang="ar-IQ" sz="6000" b="1" dirty="0">
                <a:effectLst/>
                <a:ea typeface="Calibri" panose="020F0502020204030204" pitchFamily="34" charset="0"/>
                <a:cs typeface="Simplified Arabic" panose="02020603050405020304" pitchFamily="18" charset="-78"/>
              </a:rPr>
              <a:t>)</a:t>
            </a:r>
            <a:r>
              <a:rPr lang="ar-IQ" sz="6000" dirty="0">
                <a:effectLst/>
                <a:ea typeface="Calibri" panose="020F0502020204030204" pitchFamily="34" charset="0"/>
                <a:cs typeface="Simplified Arabic" panose="02020603050405020304" pitchFamily="18" charset="-78"/>
              </a:rPr>
              <a:t> </a:t>
            </a:r>
            <a:r>
              <a:rPr lang="ar-IQ" sz="6000" dirty="0">
                <a:solidFill>
                  <a:srgbClr val="FF0000"/>
                </a:solidFill>
                <a:effectLst/>
                <a:ea typeface="Calibri" panose="020F0502020204030204" pitchFamily="34" charset="0"/>
                <a:cs typeface="Simplified Arabic" panose="02020603050405020304" pitchFamily="18" charset="-78"/>
              </a:rPr>
              <a:t>يشير إلى عملية التغيّر شبه الثابت في السلوك نتيجة الممارسة والخبرة </a:t>
            </a:r>
          </a:p>
          <a:p>
            <a:pPr marL="228600" marR="0" algn="r" rtl="1">
              <a:lnSpc>
                <a:spcPct val="115000"/>
              </a:lnSpc>
              <a:spcBef>
                <a:spcPts val="0"/>
              </a:spcBef>
              <a:spcAft>
                <a:spcPts val="1000"/>
              </a:spcAft>
            </a:pPr>
            <a:r>
              <a:rPr lang="ar-IQ" sz="6000" dirty="0">
                <a:effectLst/>
                <a:ea typeface="Calibri" panose="020F0502020204030204" pitchFamily="34" charset="0"/>
                <a:cs typeface="Simplified Arabic" panose="02020603050405020304" pitchFamily="18" charset="-78"/>
              </a:rPr>
              <a:t>في حين التعليم </a:t>
            </a:r>
            <a:r>
              <a:rPr lang="ar-IQ" sz="6000" b="1" dirty="0">
                <a:effectLst/>
                <a:ea typeface="Calibri" panose="020F0502020204030204" pitchFamily="34" charset="0"/>
                <a:cs typeface="Simplified Arabic" panose="02020603050405020304" pitchFamily="18" charset="-78"/>
              </a:rPr>
              <a:t>(</a:t>
            </a:r>
            <a:r>
              <a:rPr lang="en-GB" sz="6000" b="1" dirty="0">
                <a:effectLst/>
                <a:latin typeface="Simplified Arabic" panose="02020603050405020304" pitchFamily="18" charset="-78"/>
                <a:ea typeface="Calibri" panose="020F0502020204030204" pitchFamily="34" charset="0"/>
              </a:rPr>
              <a:t>Teaching</a:t>
            </a:r>
            <a:r>
              <a:rPr lang="ar-SA" sz="6000" b="1" dirty="0">
                <a:effectLst/>
                <a:ea typeface="Calibri" panose="020F0502020204030204" pitchFamily="34" charset="0"/>
                <a:cs typeface="Simplified Arabic" panose="02020603050405020304" pitchFamily="18" charset="-78"/>
              </a:rPr>
              <a:t>)</a:t>
            </a:r>
            <a:r>
              <a:rPr lang="ar-SA" sz="6000" dirty="0">
                <a:effectLst/>
                <a:ea typeface="Calibri" panose="020F0502020204030204" pitchFamily="34" charset="0"/>
                <a:cs typeface="Simplified Arabic" panose="02020603050405020304" pitchFamily="18" charset="-78"/>
              </a:rPr>
              <a:t> يشير إلى </a:t>
            </a:r>
            <a:r>
              <a:rPr lang="ar-SA" sz="6000" dirty="0">
                <a:solidFill>
                  <a:srgbClr val="FF0000"/>
                </a:solidFill>
                <a:effectLst/>
                <a:ea typeface="Calibri" panose="020F0502020204030204" pitchFamily="34" charset="0"/>
                <a:cs typeface="Simplified Arabic" panose="02020603050405020304" pitchFamily="18" charset="-78"/>
              </a:rPr>
              <a:t>العملية المنظّمة الهادفة على وفق إجراءات مخطط لها لتحقيق تغيير (تعلّم) مرغوب في سلوك الفرد</a:t>
            </a:r>
            <a:endParaRPr lang="en-US" sz="6000" dirty="0">
              <a:solidFill>
                <a:srgbClr val="FF0000"/>
              </a:solidFill>
            </a:endParaRPr>
          </a:p>
          <a:p>
            <a:pPr algn="just" rtl="1">
              <a:lnSpc>
                <a:spcPct val="150000"/>
              </a:lnSpc>
            </a:pPr>
            <a:r>
              <a:rPr lang="ar-SA" sz="6000" dirty="0">
                <a:solidFill>
                  <a:schemeClr val="bg1"/>
                </a:solidFill>
              </a:rPr>
              <a:t> </a:t>
            </a:r>
            <a:endParaRPr lang="en-US" sz="6000" dirty="0">
              <a:solidFill>
                <a:schemeClr val="bg1"/>
              </a:solidFill>
            </a:endParaRPr>
          </a:p>
        </p:txBody>
      </p:sp>
      <p:pic>
        <p:nvPicPr>
          <p:cNvPr id="3" name="صورة 2">
            <a:extLst>
              <a:ext uri="{FF2B5EF4-FFF2-40B4-BE49-F238E27FC236}">
                <a16:creationId xmlns:a16="http://schemas.microsoft.com/office/drawing/2014/main" id="{CD19B22D-DA26-4584-832A-F05914CC7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9300"/>
            <a:ext cx="7066249" cy="6515607"/>
          </a:xfrm>
          <a:prstGeom prst="roundRect">
            <a:avLst/>
          </a:prstGeom>
        </p:spPr>
      </p:pic>
    </p:spTree>
    <p:extLst>
      <p:ext uri="{BB962C8B-B14F-4D97-AF65-F5344CB8AC3E}">
        <p14:creationId xmlns:p14="http://schemas.microsoft.com/office/powerpoint/2010/main" val="4061709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A47FA558-A0D9-4A50-B81A-318C28A2B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203661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22D8288-5F18-4368-95EC-A975C2AE5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404950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C8C3F6F-718E-4B04-891D-CDF0D957B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18288000" cy="10325100"/>
          </a:xfrm>
          <a:prstGeom prst="rect">
            <a:avLst/>
          </a:prstGeom>
        </p:spPr>
      </p:pic>
    </p:spTree>
    <p:extLst>
      <p:ext uri="{BB962C8B-B14F-4D97-AF65-F5344CB8AC3E}">
        <p14:creationId xmlns:p14="http://schemas.microsoft.com/office/powerpoint/2010/main" val="923528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995798">
            <a:off x="4899020" y="11022230"/>
            <a:ext cx="13531543" cy="3065584"/>
            <a:chOff x="0" y="0"/>
            <a:chExt cx="3083192" cy="698500"/>
          </a:xfrm>
        </p:grpSpPr>
        <p:sp>
          <p:nvSpPr>
            <p:cNvPr id="3" name="Freeform 3"/>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FFA916"/>
            </a:solidFill>
          </p:spPr>
        </p:sp>
        <p:sp>
          <p:nvSpPr>
            <p:cNvPr id="4" name="TextBox 4"/>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812304" flipV="1">
            <a:off x="5458552" y="953934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80000"/>
            </a:blip>
            <a:stretch>
              <a:fillRect/>
            </a:stretch>
          </a:blipFill>
        </p:spPr>
      </p:sp>
      <p:grpSp>
        <p:nvGrpSpPr>
          <p:cNvPr id="6" name="Group 6"/>
          <p:cNvGrpSpPr/>
          <p:nvPr/>
        </p:nvGrpSpPr>
        <p:grpSpPr>
          <a:xfrm rot="-8995798">
            <a:off x="-355651" y="9121343"/>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8998130">
            <a:off x="-5149813" y="-1738765"/>
            <a:ext cx="12822069" cy="690611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8998130">
            <a:off x="-5506703" y="-114237"/>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28049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3"/>
            <a:stretch>
              <a:fillRect/>
            </a:stretch>
          </a:blipFill>
        </p:spPr>
      </p:sp>
      <p:grpSp>
        <p:nvGrpSpPr>
          <p:cNvPr id="16" name="Group 16"/>
          <p:cNvGrpSpPr/>
          <p:nvPr/>
        </p:nvGrpSpPr>
        <p:grpSpPr>
          <a:xfrm>
            <a:off x="478181"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a:grpSpLocks noChangeAspect="1"/>
          </p:cNvGrpSpPr>
          <p:nvPr/>
        </p:nvGrpSpPr>
        <p:grpSpPr>
          <a:xfrm>
            <a:off x="1439179" y="2095989"/>
            <a:ext cx="5415979" cy="6253862"/>
            <a:chOff x="-43922" y="-69266"/>
            <a:chExt cx="31287467" cy="36127816"/>
          </a:xfrm>
        </p:grpSpPr>
        <p:sp>
          <p:nvSpPr>
            <p:cNvPr id="20" name="Freeform 20"/>
            <p:cNvSpPr/>
            <p:nvPr/>
          </p:nvSpPr>
          <p:spPr>
            <a:xfrm>
              <a:off x="-43922" y="-69266"/>
              <a:ext cx="31287467" cy="36127816"/>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4"/>
              <a:stretch>
                <a:fillRect l="-7735" r="-7735"/>
              </a:stretch>
            </a:blipFill>
          </p:spPr>
        </p:sp>
      </p:grpSp>
      <p:sp>
        <p:nvSpPr>
          <p:cNvPr id="21" name="Freeform 21"/>
          <p:cNvSpPr/>
          <p:nvPr/>
        </p:nvSpPr>
        <p:spPr>
          <a:xfrm rot="1792715">
            <a:off x="-615248" y="838449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80000"/>
            </a:blip>
            <a:stretch>
              <a:fillRect/>
            </a:stretch>
          </a:blipFill>
        </p:spPr>
      </p:sp>
      <p:sp>
        <p:nvSpPr>
          <p:cNvPr id="22" name="Freeform 22"/>
          <p:cNvSpPr/>
          <p:nvPr/>
        </p:nvSpPr>
        <p:spPr>
          <a:xfrm rot="-1792182">
            <a:off x="3792011" y="8530453"/>
            <a:ext cx="4644064" cy="220593"/>
          </a:xfrm>
          <a:custGeom>
            <a:avLst/>
            <a:gdLst/>
            <a:ahLst/>
            <a:cxnLst/>
            <a:rect l="l" t="t" r="r" b="b"/>
            <a:pathLst>
              <a:path w="4644064" h="220593">
                <a:moveTo>
                  <a:pt x="0" y="0"/>
                </a:moveTo>
                <a:lnTo>
                  <a:pt x="4644064" y="0"/>
                </a:lnTo>
                <a:lnTo>
                  <a:pt x="4644064" y="220593"/>
                </a:lnTo>
                <a:lnTo>
                  <a:pt x="0" y="220593"/>
                </a:lnTo>
                <a:lnTo>
                  <a:pt x="0" y="0"/>
                </a:lnTo>
                <a:close/>
              </a:path>
            </a:pathLst>
          </a:custGeom>
          <a:blipFill>
            <a:blip r:embed="rId2">
              <a:alphaModFix amt="80000"/>
            </a:blip>
            <a:stretch>
              <a:fillRect/>
            </a:stretch>
          </a:blipFill>
        </p:spPr>
      </p:sp>
      <p:sp>
        <p:nvSpPr>
          <p:cNvPr id="37" name="مستطيل 36"/>
          <p:cNvSpPr/>
          <p:nvPr/>
        </p:nvSpPr>
        <p:spPr>
          <a:xfrm>
            <a:off x="11362762" y="1409700"/>
            <a:ext cx="5799583" cy="888074"/>
          </a:xfrm>
          <a:prstGeom prst="rect">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lIns="109728" tIns="54864" rIns="109728" bIns="54864" rtlCol="1" anchor="ctr"/>
          <a:lstStyle/>
          <a:p>
            <a:pPr algn="ctr"/>
            <a:r>
              <a:rPr lang="ar-IQ" sz="4300" b="1" dirty="0">
                <a:solidFill>
                  <a:schemeClr val="bg1"/>
                </a:solidFill>
              </a:rPr>
              <a:t>الفئة المستهدفة </a:t>
            </a:r>
          </a:p>
        </p:txBody>
      </p:sp>
      <p:sp>
        <p:nvSpPr>
          <p:cNvPr id="49" name="مربع نص 48">
            <a:extLst>
              <a:ext uri="{FF2B5EF4-FFF2-40B4-BE49-F238E27FC236}">
                <a16:creationId xmlns:a16="http://schemas.microsoft.com/office/drawing/2014/main" id="{9E2CD3CC-8931-4A7A-B645-103D7B2FF7DF}"/>
              </a:ext>
            </a:extLst>
          </p:cNvPr>
          <p:cNvSpPr txBox="1"/>
          <p:nvPr/>
        </p:nvSpPr>
        <p:spPr>
          <a:xfrm>
            <a:off x="7704527" y="3195781"/>
            <a:ext cx="10583474"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ar-IQ" sz="3600" b="1" dirty="0"/>
              <a:t>طلاب المرحلة الثالثة – كلية التربية البدنية وعلوم الرياضة – جامعة البصرة</a:t>
            </a:r>
            <a:endParaRPr lang="en-US" sz="3600" b="1" dirty="0"/>
          </a:p>
        </p:txBody>
      </p:sp>
      <p:grpSp>
        <p:nvGrpSpPr>
          <p:cNvPr id="50" name="مجموعة 49">
            <a:extLst>
              <a:ext uri="{FF2B5EF4-FFF2-40B4-BE49-F238E27FC236}">
                <a16:creationId xmlns:a16="http://schemas.microsoft.com/office/drawing/2014/main" id="{112A6465-1F79-4D19-8EFD-80193AB9509C}"/>
              </a:ext>
            </a:extLst>
          </p:cNvPr>
          <p:cNvGrpSpPr/>
          <p:nvPr/>
        </p:nvGrpSpPr>
        <p:grpSpPr>
          <a:xfrm>
            <a:off x="8709580" y="4834392"/>
            <a:ext cx="9144294" cy="1121817"/>
            <a:chOff x="1208110" y="1537364"/>
            <a:chExt cx="6754739" cy="1121817"/>
          </a:xfrm>
        </p:grpSpPr>
        <p:sp>
          <p:nvSpPr>
            <p:cNvPr id="51" name="مستطيل: زوايا علوية مستديرة 50">
              <a:extLst>
                <a:ext uri="{FF2B5EF4-FFF2-40B4-BE49-F238E27FC236}">
                  <a16:creationId xmlns:a16="http://schemas.microsoft.com/office/drawing/2014/main" id="{6CE18372-5988-4E0C-8E7A-3263CA15BB27}"/>
                </a:ext>
              </a:extLst>
            </p:cNvPr>
            <p:cNvSpPr/>
            <p:nvPr/>
          </p:nvSpPr>
          <p:spPr>
            <a:xfrm rot="5400000">
              <a:off x="4024571" y="-1279097"/>
              <a:ext cx="1121817" cy="6754739"/>
            </a:xfrm>
            <a:prstGeom prst="round2SameRect">
              <a:avLst/>
            </a:prstGeom>
            <a:solidFill>
              <a:srgbClr val="FEB80A">
                <a:lumMod val="40000"/>
                <a:lumOff val="60000"/>
                <a:alpha val="90000"/>
              </a:srgbClr>
            </a:solidFill>
            <a:ln w="25400" cap="flat" cmpd="sng" algn="ctr">
              <a:solidFill>
                <a:srgbClr val="3891A7">
                  <a:hueOff val="0"/>
                  <a:satOff val="0"/>
                  <a:lumOff val="0"/>
                  <a:alphaOff val="0"/>
                </a:srgbClr>
              </a:solidFill>
              <a:prstDash val="solid"/>
            </a:ln>
            <a:effectLst/>
          </p:spPr>
        </p:sp>
        <p:sp>
          <p:nvSpPr>
            <p:cNvPr id="52" name="مستطيل: زوايا علوية مستديرة 4">
              <a:extLst>
                <a:ext uri="{FF2B5EF4-FFF2-40B4-BE49-F238E27FC236}">
                  <a16:creationId xmlns:a16="http://schemas.microsoft.com/office/drawing/2014/main" id="{41275386-8826-4BCD-961D-6AC02AF09F14}"/>
                </a:ext>
              </a:extLst>
            </p:cNvPr>
            <p:cNvSpPr txBox="1"/>
            <p:nvPr/>
          </p:nvSpPr>
          <p:spPr>
            <a:xfrm>
              <a:off x="1208111" y="1592126"/>
              <a:ext cx="6699976" cy="1012291"/>
            </a:xfrm>
            <a:prstGeom prst="rect">
              <a:avLst/>
            </a:prstGeom>
            <a:noFill/>
            <a:ln>
              <a:noFill/>
            </a:ln>
            <a:effectLst/>
          </p:spPr>
          <p:txBody>
            <a:bodyPr spcFirstLastPara="0" vert="horz" wrap="square" lIns="256032" tIns="22860" rIns="22860" bIns="22860" numCol="1" spcCol="1270" anchor="ctr" anchorCtr="0">
              <a:noAutofit/>
            </a:bodyPr>
            <a:lstStyle/>
            <a:p>
              <a:pPr marL="285750" marR="0" lvl="1" indent="-285750" algn="ctr" defTabSz="1600200" eaLnBrk="1" fontAlgn="auto" latinLnBrk="0" hangingPunct="1">
                <a:lnSpc>
                  <a:spcPct val="90000"/>
                </a:lnSpc>
                <a:spcBef>
                  <a:spcPct val="0"/>
                </a:spcBef>
                <a:spcAft>
                  <a:spcPct val="15000"/>
                </a:spcAft>
                <a:buClrTx/>
                <a:buSzTx/>
                <a:buFontTx/>
                <a:buChar char="•"/>
                <a:tabLst/>
                <a:defRPr/>
              </a:pPr>
              <a:r>
                <a:rPr kumimoji="0" lang="ar-IQ" sz="3600" b="1" i="0" u="none" strike="noStrike" kern="1200" cap="none" spc="0" normalizeH="0" baseline="0" noProof="0" dirty="0">
                  <a:ln>
                    <a:noFill/>
                  </a:ln>
                  <a:solidFill>
                    <a:sysClr val="windowText" lastClr="000000">
                      <a:hueOff val="0"/>
                      <a:satOff val="0"/>
                      <a:lumOff val="0"/>
                      <a:alphaOff val="0"/>
                    </a:sysClr>
                  </a:solidFill>
                  <a:effectLst/>
                  <a:uLnTx/>
                  <a:uFillTx/>
                  <a:latin typeface="Gill Sans MT"/>
                  <a:ea typeface="+mn-ea"/>
                </a:rPr>
                <a:t>المكان : كلية التربية البدنية وعلوم الرياضة – جامعة البصرة</a:t>
              </a:r>
              <a:endParaRPr kumimoji="0" lang="en-US" sz="3600" b="1" i="0" u="none" strike="noStrike" kern="1200" cap="none" spc="0" normalizeH="0" baseline="0" noProof="0" dirty="0">
                <a:ln>
                  <a:noFill/>
                </a:ln>
                <a:solidFill>
                  <a:sysClr val="windowText" lastClr="000000">
                    <a:hueOff val="0"/>
                    <a:satOff val="0"/>
                    <a:lumOff val="0"/>
                    <a:alphaOff val="0"/>
                  </a:sysClr>
                </a:solidFill>
                <a:effectLst/>
                <a:uLnTx/>
                <a:uFillTx/>
                <a:latin typeface="Gill Sans MT"/>
                <a:ea typeface="+mn-ea"/>
                <a:cs typeface="+mn-cs"/>
              </a:endParaRPr>
            </a:p>
          </p:txBody>
        </p:sp>
      </p:grpSp>
      <p:grpSp>
        <p:nvGrpSpPr>
          <p:cNvPr id="53" name="مجموعة 52">
            <a:extLst>
              <a:ext uri="{FF2B5EF4-FFF2-40B4-BE49-F238E27FC236}">
                <a16:creationId xmlns:a16="http://schemas.microsoft.com/office/drawing/2014/main" id="{F8E85FEF-2395-4EA5-96A7-2D757C914B88}"/>
              </a:ext>
            </a:extLst>
          </p:cNvPr>
          <p:cNvGrpSpPr/>
          <p:nvPr/>
        </p:nvGrpSpPr>
        <p:grpSpPr>
          <a:xfrm>
            <a:off x="9794666" y="6687261"/>
            <a:ext cx="7328078" cy="1121817"/>
            <a:chOff x="1208110" y="3070652"/>
            <a:chExt cx="6754739" cy="1121817"/>
          </a:xfrm>
        </p:grpSpPr>
        <p:sp>
          <p:nvSpPr>
            <p:cNvPr id="54" name="مستطيل: زوايا علوية مستديرة 53">
              <a:extLst>
                <a:ext uri="{FF2B5EF4-FFF2-40B4-BE49-F238E27FC236}">
                  <a16:creationId xmlns:a16="http://schemas.microsoft.com/office/drawing/2014/main" id="{C046DA6F-8615-4CC3-AF2E-F8BBA0442101}"/>
                </a:ext>
              </a:extLst>
            </p:cNvPr>
            <p:cNvSpPr/>
            <p:nvPr/>
          </p:nvSpPr>
          <p:spPr>
            <a:xfrm rot="5400000">
              <a:off x="4024571" y="254191"/>
              <a:ext cx="1121817" cy="6754739"/>
            </a:xfrm>
            <a:prstGeom prst="round2SameRect">
              <a:avLst/>
            </a:prstGeom>
            <a:solidFill>
              <a:srgbClr val="84AA33">
                <a:lumMod val="20000"/>
                <a:lumOff val="80000"/>
                <a:alpha val="90000"/>
              </a:srgbClr>
            </a:solidFill>
            <a:ln w="25400" cap="flat" cmpd="sng" algn="ctr">
              <a:solidFill>
                <a:srgbClr val="3891A7">
                  <a:hueOff val="0"/>
                  <a:satOff val="0"/>
                  <a:lumOff val="0"/>
                  <a:alphaOff val="0"/>
                </a:srgbClr>
              </a:solidFill>
              <a:prstDash val="solid"/>
            </a:ln>
            <a:effectLst/>
          </p:spPr>
        </p:sp>
        <p:sp>
          <p:nvSpPr>
            <p:cNvPr id="55" name="مستطيل: زوايا علوية مستديرة 4">
              <a:extLst>
                <a:ext uri="{FF2B5EF4-FFF2-40B4-BE49-F238E27FC236}">
                  <a16:creationId xmlns:a16="http://schemas.microsoft.com/office/drawing/2014/main" id="{C140F8BF-2496-4956-8F30-B98BA8D50A11}"/>
                </a:ext>
              </a:extLst>
            </p:cNvPr>
            <p:cNvSpPr txBox="1"/>
            <p:nvPr/>
          </p:nvSpPr>
          <p:spPr>
            <a:xfrm>
              <a:off x="1208111" y="3125415"/>
              <a:ext cx="6699976" cy="1012291"/>
            </a:xfrm>
            <a:prstGeom prst="rect">
              <a:avLst/>
            </a:prstGeom>
            <a:noFill/>
            <a:ln>
              <a:noFill/>
            </a:ln>
            <a:effectLst/>
          </p:spPr>
          <p:txBody>
            <a:bodyPr spcFirstLastPara="0" vert="horz" wrap="square" lIns="391160" tIns="34925" rIns="34925" bIns="34925" numCol="1" spcCol="1270" anchor="ctr" anchorCtr="0">
              <a:noAutofit/>
            </a:bodyPr>
            <a:lstStyle/>
            <a:p>
              <a:pPr marL="285750" marR="0" lvl="1" indent="-285750" algn="r" defTabSz="2444750" eaLnBrk="1" fontAlgn="auto" latinLnBrk="0" hangingPunct="1">
                <a:lnSpc>
                  <a:spcPct val="90000"/>
                </a:lnSpc>
                <a:spcBef>
                  <a:spcPct val="0"/>
                </a:spcBef>
                <a:spcAft>
                  <a:spcPct val="15000"/>
                </a:spcAft>
                <a:buClrTx/>
                <a:buSzTx/>
                <a:buFontTx/>
                <a:buChar char="•"/>
                <a:tabLst/>
                <a:defRPr/>
              </a:pPr>
              <a:r>
                <a:rPr kumimoji="0" lang="ar-IQ" sz="5500" b="0" i="0" u="none" strike="noStrike" kern="1200" cap="none" spc="0" normalizeH="0" baseline="0" noProof="0" dirty="0">
                  <a:ln>
                    <a:noFill/>
                  </a:ln>
                  <a:solidFill>
                    <a:sysClr val="windowText" lastClr="000000">
                      <a:hueOff val="0"/>
                      <a:satOff val="0"/>
                      <a:lumOff val="0"/>
                      <a:alphaOff val="0"/>
                    </a:sysClr>
                  </a:solidFill>
                  <a:effectLst/>
                  <a:uLnTx/>
                  <a:uFillTx/>
                  <a:latin typeface="Gill Sans MT"/>
                  <a:ea typeface="+mn-ea"/>
                </a:rPr>
                <a:t>زمن المحاضرة : ساعتان</a:t>
              </a:r>
              <a:endParaRPr kumimoji="0" lang="en-US" sz="5500" b="0" i="0" u="none" strike="noStrike" kern="1200" cap="none" spc="0" normalizeH="0" baseline="0" noProof="0" dirty="0">
                <a:ln>
                  <a:noFill/>
                </a:ln>
                <a:solidFill>
                  <a:sysClr val="windowText" lastClr="000000">
                    <a:hueOff val="0"/>
                    <a:satOff val="0"/>
                    <a:lumOff val="0"/>
                    <a:alphaOff val="0"/>
                  </a:sysClr>
                </a:solidFill>
                <a:effectLst/>
                <a:uLnTx/>
                <a:uFillTx/>
                <a:latin typeface="Gill Sans MT"/>
                <a:ea typeface="+mn-ea"/>
                <a:cs typeface="+mn-cs"/>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4">
              <a:extLst>
                <a:ext uri="{96DAC541-7B7A-43D3-8B79-37D633B846F1}">
                  <asvg:svgBlip xmlns:asvg="http://schemas.microsoft.com/office/drawing/2016/SVG/main" r:embed="rId5"/>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4">
              <a:extLst>
                <a:ext uri="{96DAC541-7B7A-43D3-8B79-37D633B846F1}">
                  <asvg:svgBlip xmlns:asvg="http://schemas.microsoft.com/office/drawing/2016/SVG/main" r:embed="rId5"/>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grpSp>
        <p:nvGrpSpPr>
          <p:cNvPr id="17" name="مجموعة 16">
            <a:extLst>
              <a:ext uri="{FF2B5EF4-FFF2-40B4-BE49-F238E27FC236}">
                <a16:creationId xmlns:a16="http://schemas.microsoft.com/office/drawing/2014/main" id="{926E9D3C-BBE7-468F-BEA6-52CB14DE57E5}"/>
              </a:ext>
            </a:extLst>
          </p:cNvPr>
          <p:cNvGrpSpPr/>
          <p:nvPr/>
        </p:nvGrpSpPr>
        <p:grpSpPr>
          <a:xfrm>
            <a:off x="1824446" y="38100"/>
            <a:ext cx="14787154" cy="1405750"/>
            <a:chOff x="3560975" y="1939381"/>
            <a:chExt cx="8462554" cy="1260721"/>
          </a:xfrm>
        </p:grpSpPr>
        <p:grpSp>
          <p:nvGrpSpPr>
            <p:cNvPr id="19" name="مجموعة 18">
              <a:extLst>
                <a:ext uri="{FF2B5EF4-FFF2-40B4-BE49-F238E27FC236}">
                  <a16:creationId xmlns:a16="http://schemas.microsoft.com/office/drawing/2014/main" id="{3A47F7DD-6ABA-4628-8761-255BE78D7C90}"/>
                </a:ext>
              </a:extLst>
            </p:cNvPr>
            <p:cNvGrpSpPr/>
            <p:nvPr/>
          </p:nvGrpSpPr>
          <p:grpSpPr>
            <a:xfrm>
              <a:off x="3560975" y="1939381"/>
              <a:ext cx="8462554" cy="1163724"/>
              <a:chOff x="7768046" y="630129"/>
              <a:chExt cx="8462554" cy="1163724"/>
            </a:xfrm>
          </p:grpSpPr>
          <p:sp>
            <p:nvSpPr>
              <p:cNvPr id="24" name="Freeform 25">
                <a:extLst>
                  <a:ext uri="{FF2B5EF4-FFF2-40B4-BE49-F238E27FC236}">
                    <a16:creationId xmlns:a16="http://schemas.microsoft.com/office/drawing/2014/main" id="{1BC4ACAD-9883-4AEB-8C13-D4DD198C0891}"/>
                  </a:ext>
                </a:extLst>
              </p:cNvPr>
              <p:cNvSpPr/>
              <p:nvPr/>
            </p:nvSpPr>
            <p:spPr>
              <a:xfrm>
                <a:off x="7772400" y="667251"/>
                <a:ext cx="8458200" cy="1096313"/>
              </a:xfrm>
              <a:custGeom>
                <a:avLst/>
                <a:gdLst/>
                <a:ahLst/>
                <a:cxnLst/>
                <a:rect l="l" t="t" r="r" b="b"/>
                <a:pathLst>
                  <a:path w="1216164" h="698500">
                    <a:moveTo>
                      <a:pt x="1216164" y="349250"/>
                    </a:moveTo>
                    <a:lnTo>
                      <a:pt x="1012964" y="698500"/>
                    </a:lnTo>
                    <a:lnTo>
                      <a:pt x="203200" y="698500"/>
                    </a:lnTo>
                    <a:lnTo>
                      <a:pt x="0" y="349250"/>
                    </a:lnTo>
                    <a:lnTo>
                      <a:pt x="203200" y="0"/>
                    </a:lnTo>
                    <a:lnTo>
                      <a:pt x="1012964" y="0"/>
                    </a:lnTo>
                    <a:lnTo>
                      <a:pt x="1216164" y="349250"/>
                    </a:lnTo>
                    <a:close/>
                  </a:path>
                </a:pathLst>
              </a:custGeom>
              <a:solidFill>
                <a:srgbClr val="024A59"/>
              </a:solidFill>
            </p:spPr>
            <p:txBody>
              <a:bodyPr/>
              <a:lstStyle/>
              <a:p>
                <a:endParaRPr lang="ar-IQ" dirty="0"/>
              </a:p>
            </p:txBody>
          </p:sp>
          <p:grpSp>
            <p:nvGrpSpPr>
              <p:cNvPr id="21" name="Group 30">
                <a:extLst>
                  <a:ext uri="{FF2B5EF4-FFF2-40B4-BE49-F238E27FC236}">
                    <a16:creationId xmlns:a16="http://schemas.microsoft.com/office/drawing/2014/main" id="{B5C1DB27-14D7-4997-A182-F617046CABD1}"/>
                  </a:ext>
                </a:extLst>
              </p:cNvPr>
              <p:cNvGrpSpPr/>
              <p:nvPr/>
            </p:nvGrpSpPr>
            <p:grpSpPr>
              <a:xfrm>
                <a:off x="7768046" y="630129"/>
                <a:ext cx="7791248" cy="1163724"/>
                <a:chOff x="0" y="0"/>
                <a:chExt cx="1216164" cy="698500"/>
              </a:xfrm>
            </p:grpSpPr>
            <p:sp>
              <p:nvSpPr>
                <p:cNvPr id="22" name="Freeform 31">
                  <a:extLst>
                    <a:ext uri="{FF2B5EF4-FFF2-40B4-BE49-F238E27FC236}">
                      <a16:creationId xmlns:a16="http://schemas.microsoft.com/office/drawing/2014/main" id="{145417A0-DA18-4B80-A05E-AC902AA9C580}"/>
                    </a:ext>
                  </a:extLst>
                </p:cNvPr>
                <p:cNvSpPr/>
                <p:nvPr/>
              </p:nvSpPr>
              <p:spPr>
                <a:xfrm>
                  <a:off x="0" y="0"/>
                  <a:ext cx="1216164" cy="698500"/>
                </a:xfrm>
                <a:custGeom>
                  <a:avLst/>
                  <a:gdLst/>
                  <a:ahLst/>
                  <a:cxnLst/>
                  <a:rect l="l" t="t" r="r" b="b"/>
                  <a:pathLst>
                    <a:path w="1216164" h="698500">
                      <a:moveTo>
                        <a:pt x="1216164" y="349250"/>
                      </a:moveTo>
                      <a:lnTo>
                        <a:pt x="1012964" y="698500"/>
                      </a:lnTo>
                      <a:lnTo>
                        <a:pt x="203200" y="698500"/>
                      </a:lnTo>
                      <a:lnTo>
                        <a:pt x="0" y="349250"/>
                      </a:lnTo>
                      <a:lnTo>
                        <a:pt x="203200" y="0"/>
                      </a:lnTo>
                      <a:lnTo>
                        <a:pt x="1012964" y="0"/>
                      </a:lnTo>
                      <a:lnTo>
                        <a:pt x="1216164" y="349250"/>
                      </a:lnTo>
                      <a:close/>
                    </a:path>
                  </a:pathLst>
                </a:custGeom>
                <a:solidFill>
                  <a:srgbClr val="FFA916"/>
                </a:solidFill>
              </p:spPr>
            </p:sp>
            <p:sp>
              <p:nvSpPr>
                <p:cNvPr id="23" name="TextBox 32">
                  <a:extLst>
                    <a:ext uri="{FF2B5EF4-FFF2-40B4-BE49-F238E27FC236}">
                      <a16:creationId xmlns:a16="http://schemas.microsoft.com/office/drawing/2014/main" id="{C870EB1C-73E0-4DA2-8439-1548D23EE772}"/>
                    </a:ext>
                  </a:extLst>
                </p:cNvPr>
                <p:cNvSpPr txBox="1"/>
                <p:nvPr/>
              </p:nvSpPr>
              <p:spPr>
                <a:xfrm>
                  <a:off x="114300" y="-57150"/>
                  <a:ext cx="987564" cy="755650"/>
                </a:xfrm>
                <a:prstGeom prst="rect">
                  <a:avLst/>
                </a:prstGeom>
              </p:spPr>
              <p:txBody>
                <a:bodyPr lIns="50800" tIns="50800" rIns="50800" bIns="50800" rtlCol="0" anchor="ctr"/>
                <a:lstStyle/>
                <a:p>
                  <a:pPr algn="ctr">
                    <a:lnSpc>
                      <a:spcPts val="2659"/>
                    </a:lnSpc>
                  </a:pPr>
                  <a:endParaRPr/>
                </a:p>
              </p:txBody>
            </p:sp>
          </p:grpSp>
        </p:grpSp>
        <p:sp>
          <p:nvSpPr>
            <p:cNvPr id="26" name="Text 2">
              <a:extLst>
                <a:ext uri="{FF2B5EF4-FFF2-40B4-BE49-F238E27FC236}">
                  <a16:creationId xmlns:a16="http://schemas.microsoft.com/office/drawing/2014/main" id="{E0E5D27D-0B2D-4A49-BD5D-0670A99C339B}"/>
                </a:ext>
              </a:extLst>
            </p:cNvPr>
            <p:cNvSpPr/>
            <p:nvPr/>
          </p:nvSpPr>
          <p:spPr>
            <a:xfrm>
              <a:off x="4070141" y="2103790"/>
              <a:ext cx="6653816" cy="1096312"/>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none" rtlCol="0" anchor="t"/>
            <a:lstStyle/>
            <a:p>
              <a:pPr algn="ctr" rtl="1"/>
              <a:r>
                <a:rPr lang="ar-IQ" sz="6000" b="1" dirty="0"/>
                <a:t>نشاط 3 : ما هو الفرق بين التعلم والتعليم ؟</a:t>
              </a:r>
              <a:endParaRPr lang="en-US" sz="6000" b="1" dirty="0"/>
            </a:p>
          </p:txBody>
        </p:sp>
      </p:grpSp>
      <p:pic>
        <p:nvPicPr>
          <p:cNvPr id="11" name="صورة 10">
            <a:extLst>
              <a:ext uri="{FF2B5EF4-FFF2-40B4-BE49-F238E27FC236}">
                <a16:creationId xmlns:a16="http://schemas.microsoft.com/office/drawing/2014/main" id="{F76E5E62-D9D9-404E-A781-5A7BCD7372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0" y="1474865"/>
            <a:ext cx="5334000" cy="8454982"/>
          </a:xfrm>
          <a:prstGeom prst="rect">
            <a:avLst/>
          </a:prstGeom>
        </p:spPr>
      </p:pic>
      <p:pic>
        <p:nvPicPr>
          <p:cNvPr id="10" name="WhatsApp Video 2024-10-14 at 6.34.33 PM">
            <a:hlinkClick r:id="" action="ppaction://media"/>
            <a:extLst>
              <a:ext uri="{FF2B5EF4-FFF2-40B4-BE49-F238E27FC236}">
                <a16:creationId xmlns:a16="http://schemas.microsoft.com/office/drawing/2014/main" id="{0B92E061-7113-48FF-AEE5-C51447D8662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518912"/>
            <a:ext cx="12953999" cy="8410935"/>
          </a:xfrm>
          <a:prstGeom prst="rect">
            <a:avLst/>
          </a:prstGeom>
        </p:spPr>
      </p:pic>
    </p:spTree>
    <p:extLst>
      <p:ext uri="{BB962C8B-B14F-4D97-AF65-F5344CB8AC3E}">
        <p14:creationId xmlns:p14="http://schemas.microsoft.com/office/powerpoint/2010/main" val="272910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7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36059" y="-72649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499328" y="-764028"/>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4086329" y="9911249"/>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992435" y="9909073"/>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21" name="Text 11">
            <a:extLst>
              <a:ext uri="{FF2B5EF4-FFF2-40B4-BE49-F238E27FC236}">
                <a16:creationId xmlns:a16="http://schemas.microsoft.com/office/drawing/2014/main" id="{C5B45770-1984-46C0-981A-6C64A7693C01}"/>
              </a:ext>
            </a:extLst>
          </p:cNvPr>
          <p:cNvSpPr/>
          <p:nvPr/>
        </p:nvSpPr>
        <p:spPr>
          <a:xfrm>
            <a:off x="8091228" y="6139640"/>
            <a:ext cx="254913" cy="305276"/>
          </a:xfrm>
          <a:prstGeom prst="rect">
            <a:avLst/>
          </a:prstGeom>
          <a:noFill/>
          <a:ln/>
        </p:spPr>
        <p:txBody>
          <a:bodyPr wrap="none" rtlCol="0" anchor="t"/>
          <a:lstStyle/>
          <a:p>
            <a:pPr marL="0" indent="0" algn="ctr">
              <a:lnSpc>
                <a:spcPts val="2404"/>
              </a:lnSpc>
              <a:buNone/>
            </a:pPr>
            <a:endParaRPr lang="en-US" sz="2404" dirty="0"/>
          </a:p>
        </p:txBody>
      </p:sp>
      <p:sp>
        <p:nvSpPr>
          <p:cNvPr id="22" name="Text 17">
            <a:extLst>
              <a:ext uri="{FF2B5EF4-FFF2-40B4-BE49-F238E27FC236}">
                <a16:creationId xmlns:a16="http://schemas.microsoft.com/office/drawing/2014/main" id="{6E90C07A-2BF6-426A-B526-BC90E62490E4}"/>
              </a:ext>
            </a:extLst>
          </p:cNvPr>
          <p:cNvSpPr/>
          <p:nvPr/>
        </p:nvSpPr>
        <p:spPr>
          <a:xfrm>
            <a:off x="979863" y="2217953"/>
            <a:ext cx="14426564" cy="6021049"/>
          </a:xfrm>
          <a:prstGeom prst="rect">
            <a:avLst/>
          </a:prstGeom>
          <a:noFill/>
          <a:ln/>
        </p:spPr>
        <p:txBody>
          <a:bodyPr wrap="none" rtlCol="0" anchor="t"/>
          <a:lstStyle/>
          <a:p>
            <a:pPr algn="justLow" rtl="1">
              <a:lnSpc>
                <a:spcPct val="150000"/>
              </a:lnSpc>
            </a:pPr>
            <a:endParaRPr lang="en-US" sz="4000" dirty="0"/>
          </a:p>
        </p:txBody>
      </p:sp>
      <p:sp>
        <p:nvSpPr>
          <p:cNvPr id="35" name="مربع نص 34">
            <a:extLst>
              <a:ext uri="{FF2B5EF4-FFF2-40B4-BE49-F238E27FC236}">
                <a16:creationId xmlns:a16="http://schemas.microsoft.com/office/drawing/2014/main" id="{58134BAA-8C20-492A-B5C7-9E30F6CF5081}"/>
              </a:ext>
            </a:extLst>
          </p:cNvPr>
          <p:cNvSpPr txBox="1"/>
          <p:nvPr/>
        </p:nvSpPr>
        <p:spPr>
          <a:xfrm>
            <a:off x="0" y="71668"/>
            <a:ext cx="18288000" cy="9617633"/>
          </a:xfrm>
          <a:prstGeom prst="rect">
            <a:avLst/>
          </a:prstGeom>
          <a:noFill/>
        </p:spPr>
        <p:txBody>
          <a:bodyPr wrap="square">
            <a:spAutoFit/>
          </a:bodyPr>
          <a:lstStyle/>
          <a:p>
            <a:pPr marL="342900" marR="0" lvl="0" indent="-342900" algn="just" defTabSz="914400" rtl="1" eaLnBrk="1" fontAlgn="auto" latinLnBrk="0" hangingPunct="1">
              <a:lnSpc>
                <a:spcPct val="115000"/>
              </a:lnSpc>
              <a:spcBef>
                <a:spcPts val="0"/>
              </a:spcBef>
              <a:spcAft>
                <a:spcPts val="0"/>
              </a:spcAft>
              <a:buClrTx/>
              <a:buSzPts val="1600"/>
              <a:buFont typeface="Simplified Arabic" panose="02020603050405020304" pitchFamily="18" charset="-78"/>
              <a:buAutoNum type="arabicPeriod"/>
              <a:tabLst/>
              <a:defRPr/>
            </a:pPr>
            <a:r>
              <a:rPr kumimoji="0" lang="ar-IQ" sz="5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التعليم</a:t>
            </a:r>
            <a:r>
              <a:rPr kumimoji="0" lang="ar-IQ"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عملية منظّمة وهادفة، بينما </a:t>
            </a:r>
            <a:r>
              <a:rPr kumimoji="0" lang="ar-IQ" sz="54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Simplified Arabic" panose="02020603050405020304" pitchFamily="18" charset="-78"/>
              </a:rPr>
              <a:t>التعلّم</a:t>
            </a:r>
            <a:r>
              <a:rPr kumimoji="0" lang="ar-IQ"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ليس بالضرورة أن يكون كذلك.</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0"/>
              </a:spcAft>
              <a:buClrTx/>
              <a:buSzPts val="1600"/>
              <a:buFont typeface="Simplified Arabic" panose="02020603050405020304" pitchFamily="18" charset="-78"/>
              <a:buAutoNum type="arabicPeriod"/>
              <a:tabLst/>
              <a:defRPr/>
            </a:pPr>
            <a:r>
              <a:rPr kumimoji="0" lang="ar-IQ" sz="5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التعليم</a:t>
            </a:r>
            <a:r>
              <a:rPr kumimoji="0" lang="ar-IQ"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يكون على وفق منهاج محدّد، في حين</a:t>
            </a:r>
            <a:r>
              <a:rPr kumimoji="0" lang="ar-IQ" sz="54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Simplified Arabic" panose="02020603050405020304" pitchFamily="18" charset="-78"/>
              </a:rPr>
              <a:t> التعلّم </a:t>
            </a:r>
            <a:r>
              <a:rPr kumimoji="0" lang="ar-IQ"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قد لا يتطلب ذلك.</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0"/>
              </a:spcAft>
              <a:buClrTx/>
              <a:buSzPts val="1600"/>
              <a:buFont typeface="Simplified Arabic" panose="02020603050405020304" pitchFamily="18" charset="-78"/>
              <a:buAutoNum type="arabicPeriod"/>
              <a:tabLst/>
              <a:defRPr/>
            </a:pPr>
            <a:r>
              <a:rPr kumimoji="0" lang="ar-IQ" sz="5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التعليم</a:t>
            </a:r>
            <a:r>
              <a:rPr kumimoji="0" lang="ar-IQ"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محدّد في زمن معين، بينما </a:t>
            </a:r>
            <a:r>
              <a:rPr kumimoji="0" lang="ar-IQ" sz="54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Simplified Arabic" panose="02020603050405020304" pitchFamily="18" charset="-78"/>
              </a:rPr>
              <a:t>التعلّم</a:t>
            </a:r>
            <a:r>
              <a:rPr kumimoji="0" lang="ar-IQ"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عملية مستمرة طول الحياة.</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0"/>
              </a:spcAft>
              <a:buClrTx/>
              <a:buSzPts val="1600"/>
              <a:buFont typeface="Simplified Arabic" panose="02020603050405020304" pitchFamily="18" charset="-78"/>
              <a:buAutoNum type="arabicPeriod"/>
              <a:tabLst/>
              <a:defRPr/>
            </a:pPr>
            <a:r>
              <a:rPr kumimoji="0" lang="ar-IQ" sz="5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التعليم</a:t>
            </a:r>
            <a:r>
              <a:rPr kumimoji="0" lang="ar-IQ"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يكون في مؤسسات خاصّة، بينما </a:t>
            </a:r>
            <a:r>
              <a:rPr kumimoji="0" lang="ar-IQ" sz="54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Simplified Arabic" panose="02020603050405020304" pitchFamily="18" charset="-78"/>
              </a:rPr>
              <a:t>التعلّم</a:t>
            </a:r>
            <a:r>
              <a:rPr kumimoji="0" lang="ar-IQ"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قد يكون في المدرسة أو البيت أو حتى في الشارع.</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0"/>
              </a:spcAft>
              <a:buClrTx/>
              <a:buSzPts val="1600"/>
              <a:buFont typeface="Simplified Arabic" panose="02020603050405020304" pitchFamily="18" charset="-78"/>
              <a:buAutoNum type="arabicPeriod"/>
              <a:tabLst/>
              <a:defRPr/>
            </a:pPr>
            <a:r>
              <a:rPr kumimoji="0" lang="ar-IQ" sz="5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التعليم</a:t>
            </a:r>
            <a:r>
              <a:rPr kumimoji="0" lang="ar-IQ"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يهدف إلى تحقيق نواتج مرغوب فيها، وفي </a:t>
            </a:r>
            <a:r>
              <a:rPr kumimoji="0" lang="ar-IQ" sz="54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Simplified Arabic" panose="02020603050405020304" pitchFamily="18" charset="-78"/>
              </a:rPr>
              <a:t>التعلّم </a:t>
            </a:r>
            <a:r>
              <a:rPr kumimoji="0" lang="ar-IQ"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قد يتعلّم خبرات مرغوب فيها أو غير مرغوب فيها.</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0"/>
              </a:spcAft>
              <a:buClrTx/>
              <a:buSzPts val="1600"/>
              <a:buFont typeface="Simplified Arabic" panose="02020603050405020304" pitchFamily="18" charset="-78"/>
              <a:buAutoNum type="arabicPeriod"/>
              <a:tabLst/>
              <a:defRPr/>
            </a:pPr>
            <a:r>
              <a:rPr kumimoji="0" lang="ar-IQ" sz="5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التعليم</a:t>
            </a:r>
            <a:r>
              <a:rPr kumimoji="0" lang="ar-IQ"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يتطلب جهات رسمية للإشراف، </a:t>
            </a:r>
            <a:r>
              <a:rPr kumimoji="0" lang="ar-IQ" sz="54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Simplified Arabic" panose="02020603050405020304" pitchFamily="18" charset="-78"/>
              </a:rPr>
              <a:t>والتعلّم</a:t>
            </a:r>
            <a:r>
              <a:rPr kumimoji="0" lang="ar-IQ"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قد لا يتطلب ذلك فقد يكون ذاتيًّا وفرديًّا. </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1000"/>
              </a:spcAft>
              <a:buClrTx/>
              <a:buSzPts val="1600"/>
              <a:buFont typeface="Simplified Arabic" panose="02020603050405020304" pitchFamily="18" charset="-78"/>
              <a:buAutoNum type="arabicPeriod"/>
              <a:tabLst>
                <a:tab pos="271145" algn="l"/>
              </a:tabLst>
              <a:defRPr/>
            </a:pPr>
            <a:r>
              <a:rPr kumimoji="0" lang="ar-IQ"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لا يحدث التعليم إلّا إذا نجح المعلّم في استثارة انتباه المتعلّم، ويتعلّم المتعلّم.</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99619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36059" y="-72649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499328" y="-764028"/>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4086329" y="9911249"/>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992435" y="9909073"/>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21" name="Text 11">
            <a:extLst>
              <a:ext uri="{FF2B5EF4-FFF2-40B4-BE49-F238E27FC236}">
                <a16:creationId xmlns:a16="http://schemas.microsoft.com/office/drawing/2014/main" id="{C5B45770-1984-46C0-981A-6C64A7693C01}"/>
              </a:ext>
            </a:extLst>
          </p:cNvPr>
          <p:cNvSpPr/>
          <p:nvPr/>
        </p:nvSpPr>
        <p:spPr>
          <a:xfrm>
            <a:off x="8091228" y="6139640"/>
            <a:ext cx="254913" cy="305276"/>
          </a:xfrm>
          <a:prstGeom prst="rect">
            <a:avLst/>
          </a:prstGeom>
          <a:noFill/>
          <a:ln/>
        </p:spPr>
        <p:txBody>
          <a:bodyPr wrap="none" rtlCol="0" anchor="t"/>
          <a:lstStyle/>
          <a:p>
            <a:pPr marL="0" indent="0" algn="ctr">
              <a:lnSpc>
                <a:spcPts val="2404"/>
              </a:lnSpc>
              <a:buNone/>
            </a:pPr>
            <a:endParaRPr lang="en-US" sz="2404" dirty="0"/>
          </a:p>
        </p:txBody>
      </p:sp>
      <p:sp>
        <p:nvSpPr>
          <p:cNvPr id="22" name="Text 17">
            <a:extLst>
              <a:ext uri="{FF2B5EF4-FFF2-40B4-BE49-F238E27FC236}">
                <a16:creationId xmlns:a16="http://schemas.microsoft.com/office/drawing/2014/main" id="{6E90C07A-2BF6-426A-B526-BC90E62490E4}"/>
              </a:ext>
            </a:extLst>
          </p:cNvPr>
          <p:cNvSpPr/>
          <p:nvPr/>
        </p:nvSpPr>
        <p:spPr>
          <a:xfrm>
            <a:off x="979863" y="2217953"/>
            <a:ext cx="14426564" cy="6021049"/>
          </a:xfrm>
          <a:prstGeom prst="rect">
            <a:avLst/>
          </a:prstGeom>
          <a:noFill/>
          <a:ln/>
        </p:spPr>
        <p:txBody>
          <a:bodyPr wrap="none" rtlCol="0" anchor="t"/>
          <a:lstStyle/>
          <a:p>
            <a:pPr algn="justLow" rtl="1">
              <a:lnSpc>
                <a:spcPct val="150000"/>
              </a:lnSpc>
            </a:pPr>
            <a:endParaRPr lang="en-US" sz="4000" dirty="0"/>
          </a:p>
        </p:txBody>
      </p:sp>
      <p:sp>
        <p:nvSpPr>
          <p:cNvPr id="10" name="مربع نص 9">
            <a:extLst>
              <a:ext uri="{FF2B5EF4-FFF2-40B4-BE49-F238E27FC236}">
                <a16:creationId xmlns:a16="http://schemas.microsoft.com/office/drawing/2014/main" id="{92FDB766-6A20-4274-87FB-436B2071685A}"/>
              </a:ext>
            </a:extLst>
          </p:cNvPr>
          <p:cNvSpPr txBox="1"/>
          <p:nvPr/>
        </p:nvSpPr>
        <p:spPr>
          <a:xfrm>
            <a:off x="9833777" y="3692073"/>
            <a:ext cx="2842276" cy="714300"/>
          </a:xfrm>
          <a:prstGeom prst="rect">
            <a:avLst/>
          </a:prstGeom>
          <a:noFill/>
        </p:spPr>
        <p:txBody>
          <a:bodyPr wrap="square" rtlCol="1">
            <a:spAutoFit/>
          </a:bodyPr>
          <a:lstStyle/>
          <a:p>
            <a:r>
              <a:rPr lang="ar-IQ" sz="4000" b="1" dirty="0">
                <a:solidFill>
                  <a:schemeClr val="bg1"/>
                </a:solidFill>
              </a:rPr>
              <a:t>موظف حكومي </a:t>
            </a:r>
          </a:p>
        </p:txBody>
      </p:sp>
      <p:sp>
        <p:nvSpPr>
          <p:cNvPr id="20" name="مربع نص 19">
            <a:extLst>
              <a:ext uri="{FF2B5EF4-FFF2-40B4-BE49-F238E27FC236}">
                <a16:creationId xmlns:a16="http://schemas.microsoft.com/office/drawing/2014/main" id="{98888BFC-C789-4E31-AB32-5A7AB91A8ACF}"/>
              </a:ext>
            </a:extLst>
          </p:cNvPr>
          <p:cNvSpPr txBox="1"/>
          <p:nvPr/>
        </p:nvSpPr>
        <p:spPr>
          <a:xfrm>
            <a:off x="3208382" y="7615264"/>
            <a:ext cx="4225018" cy="841438"/>
          </a:xfrm>
          <a:prstGeom prst="rect">
            <a:avLst/>
          </a:prstGeom>
          <a:noFill/>
        </p:spPr>
        <p:txBody>
          <a:bodyPr wrap="square" rtlCol="1">
            <a:spAutoFit/>
          </a:bodyPr>
          <a:lstStyle/>
          <a:p>
            <a:pPr algn="r" rtl="1">
              <a:lnSpc>
                <a:spcPct val="150000"/>
              </a:lnSpc>
            </a:pPr>
            <a:r>
              <a:rPr lang="ar-IQ" sz="3600" b="1" dirty="0">
                <a:solidFill>
                  <a:schemeClr val="bg1"/>
                </a:solidFill>
              </a:rPr>
              <a:t>اتقاضى الدعم من عائلتي </a:t>
            </a:r>
            <a:endParaRPr lang="en-US" sz="3600" dirty="0">
              <a:solidFill>
                <a:schemeClr val="bg1"/>
              </a:solidFill>
            </a:endParaRPr>
          </a:p>
        </p:txBody>
      </p:sp>
      <p:pic>
        <p:nvPicPr>
          <p:cNvPr id="15" name="صورة 14">
            <a:extLst>
              <a:ext uri="{FF2B5EF4-FFF2-40B4-BE49-F238E27FC236}">
                <a16:creationId xmlns:a16="http://schemas.microsoft.com/office/drawing/2014/main" id="{A5D38D28-4B33-4D4B-A96E-868844D77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303"/>
            <a:ext cx="18288000" cy="9868797"/>
          </a:xfrm>
          <a:prstGeom prst="rect">
            <a:avLst/>
          </a:prstGeom>
        </p:spPr>
      </p:pic>
    </p:spTree>
    <p:extLst>
      <p:ext uri="{BB962C8B-B14F-4D97-AF65-F5344CB8AC3E}">
        <p14:creationId xmlns:p14="http://schemas.microsoft.com/office/powerpoint/2010/main" val="224638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 calcmode="lin" valueType="num">
                                      <p:cBhvr additive="base">
                                        <p:cTn id="13"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36059" y="-726499"/>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499328" y="-764028"/>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4086329" y="9911249"/>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992435" y="9909073"/>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21" name="Text 11">
            <a:extLst>
              <a:ext uri="{FF2B5EF4-FFF2-40B4-BE49-F238E27FC236}">
                <a16:creationId xmlns:a16="http://schemas.microsoft.com/office/drawing/2014/main" id="{C5B45770-1984-46C0-981A-6C64A7693C01}"/>
              </a:ext>
            </a:extLst>
          </p:cNvPr>
          <p:cNvSpPr/>
          <p:nvPr/>
        </p:nvSpPr>
        <p:spPr>
          <a:xfrm>
            <a:off x="8091228" y="6139640"/>
            <a:ext cx="254913" cy="305276"/>
          </a:xfrm>
          <a:prstGeom prst="rect">
            <a:avLst/>
          </a:prstGeom>
          <a:noFill/>
          <a:ln/>
        </p:spPr>
        <p:txBody>
          <a:bodyPr wrap="none" rtlCol="0" anchor="t"/>
          <a:lstStyle/>
          <a:p>
            <a:pPr marL="0" indent="0" algn="ctr">
              <a:lnSpc>
                <a:spcPts val="2404"/>
              </a:lnSpc>
              <a:buNone/>
            </a:pPr>
            <a:endParaRPr lang="en-US" sz="2404" dirty="0"/>
          </a:p>
        </p:txBody>
      </p:sp>
      <p:sp>
        <p:nvSpPr>
          <p:cNvPr id="22" name="Text 17">
            <a:extLst>
              <a:ext uri="{FF2B5EF4-FFF2-40B4-BE49-F238E27FC236}">
                <a16:creationId xmlns:a16="http://schemas.microsoft.com/office/drawing/2014/main" id="{6E90C07A-2BF6-426A-B526-BC90E62490E4}"/>
              </a:ext>
            </a:extLst>
          </p:cNvPr>
          <p:cNvSpPr/>
          <p:nvPr/>
        </p:nvSpPr>
        <p:spPr>
          <a:xfrm>
            <a:off x="979863" y="2217953"/>
            <a:ext cx="14426564" cy="6021049"/>
          </a:xfrm>
          <a:prstGeom prst="rect">
            <a:avLst/>
          </a:prstGeom>
          <a:noFill/>
          <a:ln/>
        </p:spPr>
        <p:txBody>
          <a:bodyPr wrap="none" rtlCol="0" anchor="t"/>
          <a:lstStyle/>
          <a:p>
            <a:pPr algn="justLow" rtl="1">
              <a:lnSpc>
                <a:spcPct val="150000"/>
              </a:lnSpc>
            </a:pPr>
            <a:endParaRPr lang="en-US" sz="4000" dirty="0"/>
          </a:p>
        </p:txBody>
      </p:sp>
      <p:pic>
        <p:nvPicPr>
          <p:cNvPr id="16" name="صورة 15">
            <a:extLst>
              <a:ext uri="{FF2B5EF4-FFF2-40B4-BE49-F238E27FC236}">
                <a16:creationId xmlns:a16="http://schemas.microsoft.com/office/drawing/2014/main" id="{3D3DCC9B-577B-4E74-9B33-263711C030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10422"/>
            <a:ext cx="11658599" cy="9954522"/>
          </a:xfrm>
          <a:prstGeom prst="rect">
            <a:avLst/>
          </a:prstGeom>
        </p:spPr>
      </p:pic>
      <p:sp>
        <p:nvSpPr>
          <p:cNvPr id="14" name="مربع نص 13">
            <a:extLst>
              <a:ext uri="{FF2B5EF4-FFF2-40B4-BE49-F238E27FC236}">
                <a16:creationId xmlns:a16="http://schemas.microsoft.com/office/drawing/2014/main" id="{2CA4CC10-8E9C-48E1-BFC9-E66710C8FE3F}"/>
              </a:ext>
            </a:extLst>
          </p:cNvPr>
          <p:cNvSpPr txBox="1"/>
          <p:nvPr/>
        </p:nvSpPr>
        <p:spPr>
          <a:xfrm>
            <a:off x="0" y="1492501"/>
            <a:ext cx="6629400" cy="5078313"/>
          </a:xfrm>
          <a:prstGeom prst="rect">
            <a:avLst/>
          </a:prstGeom>
          <a:noFill/>
        </p:spPr>
        <p:txBody>
          <a:bodyPr wrap="square">
            <a:spAutoFit/>
          </a:bodyPr>
          <a:lstStyle/>
          <a:p>
            <a:pPr algn="r"/>
            <a:r>
              <a:rPr lang="ar-IQ" sz="3600" b="1" dirty="0"/>
              <a:t>مثال: عند تعلم رياضة كرة القدم، اللاعب المبتدئ يبدأ بتعلم كيفية تمرير الكرة بشكل صحيح. في البداية، قد يكون التمرير غير دقيق وتتحكم الأعصاب في تصرفاته. ولكن مع التمرين المستمر، يتطور أداء اللاعب، حيث يتعلم التحكم بالكرة بشكل أفضل، ويصبح التمرير أكثر دقة وسلاسة، مما يؤدي إلى تحسين السلوك الحركي لديه في هذا السياق.</a:t>
            </a:r>
            <a:endParaRPr lang="en-US" sz="3600" b="1" dirty="0"/>
          </a:p>
        </p:txBody>
      </p:sp>
      <p:pic>
        <p:nvPicPr>
          <p:cNvPr id="12" name="صورة 11">
            <a:extLst>
              <a:ext uri="{FF2B5EF4-FFF2-40B4-BE49-F238E27FC236}">
                <a16:creationId xmlns:a16="http://schemas.microsoft.com/office/drawing/2014/main" id="{A0DDB3BE-AD6B-4F4C-A306-19ACD93553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34" y="6444916"/>
            <a:ext cx="6523965" cy="3461981"/>
          </a:xfrm>
          <a:prstGeom prst="rect">
            <a:avLst/>
          </a:prstGeom>
        </p:spPr>
      </p:pic>
    </p:spTree>
    <p:extLst>
      <p:ext uri="{BB962C8B-B14F-4D97-AF65-F5344CB8AC3E}">
        <p14:creationId xmlns:p14="http://schemas.microsoft.com/office/powerpoint/2010/main" val="2140334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29" name="مربع نص 28">
            <a:extLst>
              <a:ext uri="{FF2B5EF4-FFF2-40B4-BE49-F238E27FC236}">
                <a16:creationId xmlns:a16="http://schemas.microsoft.com/office/drawing/2014/main" id="{E0EC7CC7-AE8D-4067-BAA1-F3151CDD9531}"/>
              </a:ext>
            </a:extLst>
          </p:cNvPr>
          <p:cNvSpPr txBox="1"/>
          <p:nvPr/>
        </p:nvSpPr>
        <p:spPr>
          <a:xfrm>
            <a:off x="6222544" y="5550836"/>
            <a:ext cx="664014" cy="830997"/>
          </a:xfrm>
          <a:prstGeom prst="rect">
            <a:avLst/>
          </a:prstGeom>
          <a:noFill/>
        </p:spPr>
        <p:txBody>
          <a:bodyPr wrap="square" rtlCol="1">
            <a:spAutoFit/>
          </a:bodyPr>
          <a:lstStyle/>
          <a:p>
            <a:r>
              <a:rPr lang="en-US" sz="4800" b="1" dirty="0">
                <a:solidFill>
                  <a:schemeClr val="bg1"/>
                </a:solidFill>
              </a:rPr>
              <a:t>P</a:t>
            </a:r>
            <a:endParaRPr lang="ar-IQ" sz="4800" b="1" dirty="0">
              <a:solidFill>
                <a:schemeClr val="bg1"/>
              </a:solidFill>
            </a:endParaRPr>
          </a:p>
        </p:txBody>
      </p:sp>
      <p:sp>
        <p:nvSpPr>
          <p:cNvPr id="34" name="مربع نص 33">
            <a:extLst>
              <a:ext uri="{FF2B5EF4-FFF2-40B4-BE49-F238E27FC236}">
                <a16:creationId xmlns:a16="http://schemas.microsoft.com/office/drawing/2014/main" id="{AA255442-4EA7-433F-BE06-91405D09AC80}"/>
              </a:ext>
            </a:extLst>
          </p:cNvPr>
          <p:cNvSpPr txBox="1"/>
          <p:nvPr/>
        </p:nvSpPr>
        <p:spPr>
          <a:xfrm>
            <a:off x="3938495" y="0"/>
            <a:ext cx="14349506" cy="10005816"/>
          </a:xfrm>
          <a:prstGeom prst="rect">
            <a:avLst/>
          </a:prstGeom>
          <a:noFill/>
        </p:spPr>
        <p:txBody>
          <a:bodyPr wrap="square">
            <a:spAutoFit/>
          </a:bodyPr>
          <a:lstStyle/>
          <a:p>
            <a:pPr algn="ctr" rtl="1">
              <a:lnSpc>
                <a:spcPct val="115000"/>
              </a:lnSpc>
              <a:spcAft>
                <a:spcPts val="1000"/>
              </a:spcAft>
              <a:tabLst>
                <a:tab pos="271145" algn="l"/>
              </a:tabLst>
            </a:pPr>
            <a:r>
              <a:rPr lang="ar-IQ" sz="48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الاداء الحركي :</a:t>
            </a:r>
            <a:endParaRPr lang="en-US" sz="48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1000"/>
              </a:spcAft>
              <a:tabLst>
                <a:tab pos="271145" algn="l"/>
              </a:tabLst>
            </a:pPr>
            <a:r>
              <a:rPr lang="ar-IQ" sz="48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هو الشكل الظاهري من التعلم الحركي ، فاذا كان التعلم الحركي عملية داخلية وغير ملموسة فان الاداء الحركي هو النتيجة الظاهرية لذلك التغيير </a:t>
            </a:r>
            <a:endParaRPr lang="en-US" sz="4800" b="1" dirty="0">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1000"/>
              </a:spcAft>
              <a:tabLst>
                <a:tab pos="271145" algn="l"/>
              </a:tabLst>
            </a:pPr>
            <a:r>
              <a:rPr lang="ar-IQ" sz="5400" b="1" dirty="0">
                <a:solidFill>
                  <a:srgbClr val="00B0F0"/>
                </a:solidFill>
                <a:latin typeface="Calibri" panose="020F0502020204030204" pitchFamily="34" charset="0"/>
                <a:ea typeface="Calibri" panose="020F0502020204030204" pitchFamily="34" charset="0"/>
                <a:cs typeface="Simplified Arabic" panose="02020603050405020304" pitchFamily="18" charset="-78"/>
              </a:rPr>
              <a:t>س/ لماذا لا يمكن الاعتماد على الاداء الحركي لقياس التعلم دائماً؟</a:t>
            </a:r>
            <a:endParaRPr lang="en-US" sz="5400" b="1" dirty="0">
              <a:solidFill>
                <a:srgbClr val="00B0F0"/>
              </a:solidFill>
              <a:latin typeface="Calibri" panose="020F0502020204030204" pitchFamily="34" charset="0"/>
              <a:ea typeface="Calibri" panose="020F0502020204030204" pitchFamily="34" charset="0"/>
              <a:cs typeface="Arial" panose="020B0604020202020204" pitchFamily="34" charset="0"/>
            </a:endParaRPr>
          </a:p>
          <a:p>
            <a:pPr algn="just" rtl="1">
              <a:lnSpc>
                <a:spcPct val="115000"/>
              </a:lnSpc>
              <a:spcAft>
                <a:spcPts val="1000"/>
              </a:spcAft>
              <a:tabLst>
                <a:tab pos="271145" algn="l"/>
              </a:tabLst>
            </a:pPr>
            <a:r>
              <a:rPr lang="ar-IQ" sz="4800" b="1" dirty="0">
                <a:latin typeface="Calibri" panose="020F0502020204030204" pitchFamily="34" charset="0"/>
                <a:ea typeface="Calibri" panose="020F0502020204030204" pitchFamily="34" charset="0"/>
                <a:cs typeface="Simplified Arabic" panose="02020603050405020304" pitchFamily="18" charset="-78"/>
              </a:rPr>
              <a:t>ج/ لان الاداء الحركي هو صيغة او حالة وقتية في حين ان التعلم هو حالة </a:t>
            </a:r>
            <a:r>
              <a:rPr lang="ar-IQ" sz="4800" b="1" dirty="0" err="1">
                <a:latin typeface="Calibri" panose="020F0502020204030204" pitchFamily="34" charset="0"/>
                <a:ea typeface="Calibri" panose="020F0502020204030204" pitchFamily="34" charset="0"/>
                <a:cs typeface="Simplified Arabic" panose="02020603050405020304" pitchFamily="18" charset="-78"/>
              </a:rPr>
              <a:t>دائمية</a:t>
            </a:r>
            <a:r>
              <a:rPr lang="ar-IQ" sz="4800" b="1" dirty="0">
                <a:latin typeface="Calibri" panose="020F0502020204030204" pitchFamily="34" charset="0"/>
                <a:ea typeface="Calibri" panose="020F0502020204030204" pitchFamily="34" charset="0"/>
                <a:cs typeface="Simplified Arabic" panose="02020603050405020304" pitchFamily="18" charset="-78"/>
              </a:rPr>
              <a:t> ففي كثير من الاحوال </a:t>
            </a:r>
            <a:r>
              <a:rPr lang="ar-IQ" sz="4800" b="1" dirty="0" err="1">
                <a:latin typeface="Calibri" panose="020F0502020204030204" pitchFamily="34" charset="0"/>
                <a:ea typeface="Calibri" panose="020F0502020204030204" pitchFamily="34" charset="0"/>
                <a:cs typeface="Simplified Arabic" panose="02020603050405020304" pitchFamily="18" charset="-78"/>
              </a:rPr>
              <a:t>يتاثر</a:t>
            </a:r>
            <a:r>
              <a:rPr lang="ar-IQ" sz="4800" b="1" dirty="0">
                <a:latin typeface="Calibri" panose="020F0502020204030204" pitchFamily="34" charset="0"/>
                <a:ea typeface="Calibri" panose="020F0502020204030204" pitchFamily="34" charset="0"/>
                <a:cs typeface="Simplified Arabic" panose="02020603050405020304" pitchFamily="18" charset="-78"/>
              </a:rPr>
              <a:t> الاداء ببعض المتغيرات مثل (</a:t>
            </a:r>
            <a:r>
              <a:rPr lang="ar-IQ" sz="48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التحفيز والاثارة والتعب</a:t>
            </a:r>
            <a:r>
              <a:rPr lang="ar-IQ" sz="4800" b="1" dirty="0">
                <a:latin typeface="Calibri" panose="020F0502020204030204" pitchFamily="34" charset="0"/>
                <a:ea typeface="Calibri" panose="020F0502020204030204" pitchFamily="34" charset="0"/>
                <a:cs typeface="Simplified Arabic" panose="02020603050405020304" pitchFamily="18" charset="-78"/>
              </a:rPr>
              <a:t>) ولذا عندما نريد قياس التعلم بواسطة الاداء يتوجب علينا ضمان ضبط الظروف الملائمة والسيطرة على جميع المتغيرات بحيث يعكس الاداء عملية التعلم .</a:t>
            </a:r>
            <a:endParaRPr lang="en-US" sz="48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5" name="صورة 14">
            <a:extLst>
              <a:ext uri="{FF2B5EF4-FFF2-40B4-BE49-F238E27FC236}">
                <a16:creationId xmlns:a16="http://schemas.microsoft.com/office/drawing/2014/main" id="{A9DA45C7-890F-4A2A-8D3F-1DB5306CF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90900"/>
            <a:ext cx="3938493" cy="6572250"/>
          </a:xfrm>
          <a:prstGeom prst="rect">
            <a:avLst/>
          </a:prstGeom>
        </p:spPr>
      </p:pic>
    </p:spTree>
    <p:extLst>
      <p:ext uri="{BB962C8B-B14F-4D97-AF65-F5344CB8AC3E}">
        <p14:creationId xmlns:p14="http://schemas.microsoft.com/office/powerpoint/2010/main" val="204645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92" name="Group 7">
            <a:extLst>
              <a:ext uri="{FF2B5EF4-FFF2-40B4-BE49-F238E27FC236}">
                <a16:creationId xmlns:a16="http://schemas.microsoft.com/office/drawing/2014/main" id="{21ABDA7A-2CEB-4221-A855-1A8E341672F7}"/>
              </a:ext>
            </a:extLst>
          </p:cNvPr>
          <p:cNvGrpSpPr/>
          <p:nvPr/>
        </p:nvGrpSpPr>
        <p:grpSpPr>
          <a:xfrm>
            <a:off x="-1024868" y="9963150"/>
            <a:ext cx="7295490" cy="783580"/>
            <a:chOff x="0" y="0"/>
            <a:chExt cx="1921446" cy="206375"/>
          </a:xfrm>
        </p:grpSpPr>
        <p:sp>
          <p:nvSpPr>
            <p:cNvPr id="93" name="Freeform 8">
              <a:extLst>
                <a:ext uri="{FF2B5EF4-FFF2-40B4-BE49-F238E27FC236}">
                  <a16:creationId xmlns:a16="http://schemas.microsoft.com/office/drawing/2014/main" id="{D89A03D9-8ECD-40F9-AF57-835460E28D99}"/>
                </a:ext>
              </a:extLst>
            </p:cNvPr>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4" name="TextBox 9">
              <a:extLst>
                <a:ext uri="{FF2B5EF4-FFF2-40B4-BE49-F238E27FC236}">
                  <a16:creationId xmlns:a16="http://schemas.microsoft.com/office/drawing/2014/main" id="{4F22C810-98B1-448E-AA75-FC75B9883507}"/>
                </a:ext>
              </a:extLst>
            </p:cNvPr>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41" name="مربع نص 40">
            <a:extLst>
              <a:ext uri="{FF2B5EF4-FFF2-40B4-BE49-F238E27FC236}">
                <a16:creationId xmlns:a16="http://schemas.microsoft.com/office/drawing/2014/main" id="{065B0053-4E91-490B-9BAB-F7845267DC09}"/>
              </a:ext>
            </a:extLst>
          </p:cNvPr>
          <p:cNvSpPr txBox="1"/>
          <p:nvPr/>
        </p:nvSpPr>
        <p:spPr>
          <a:xfrm>
            <a:off x="4324257" y="190500"/>
            <a:ext cx="13963743" cy="9668544"/>
          </a:xfrm>
          <a:prstGeom prst="rect">
            <a:avLst/>
          </a:prstGeom>
          <a:noFill/>
        </p:spPr>
        <p:txBody>
          <a:bodyPr wrap="square">
            <a:spAutoFit/>
          </a:bodyPr>
          <a:lstStyle/>
          <a:p>
            <a:pPr marL="0" marR="0" lvl="0" indent="0" algn="ctr" defTabSz="914400" rtl="1" eaLnBrk="1" fontAlgn="auto" latinLnBrk="0" hangingPunct="1">
              <a:lnSpc>
                <a:spcPct val="115000"/>
              </a:lnSpc>
              <a:spcBef>
                <a:spcPts val="0"/>
              </a:spcBef>
              <a:spcAft>
                <a:spcPts val="1000"/>
              </a:spcAft>
              <a:buClrTx/>
              <a:buSzTx/>
              <a:buFontTx/>
              <a:buNone/>
              <a:tabLst>
                <a:tab pos="271145" algn="l"/>
              </a:tabLst>
              <a:defRPr/>
            </a:pPr>
            <a:r>
              <a:rPr kumimoji="0" lang="ar-IQ" sz="6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السلوك الحركي :</a:t>
            </a:r>
            <a:endParaRPr kumimoji="0" lang="en-US"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IQ"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ويعني تصرف الفرد للوصول الى هدف معين وعادة ما يقاس السلوك الحركي بالمسارات الحركية </a:t>
            </a:r>
            <a:r>
              <a:rPr kumimoji="0" lang="ar-IQ" sz="6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لاجزاء</a:t>
            </a:r>
            <a:r>
              <a:rPr kumimoji="0" lang="ar-IQ"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الجسم ومقارنتها بالمسارات النموذجية .</a:t>
            </a:r>
            <a:r>
              <a:rPr kumimoji="0" lang="ar-IQ" sz="6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IQ" sz="6000" b="1" i="0" u="none" strike="noStrike" kern="1200" cap="none" spc="0" normalizeH="0" baseline="0" noProof="0" dirty="0">
                <a:ln>
                  <a:noFill/>
                </a:ln>
                <a:solidFill>
                  <a:srgbClr val="00B0F0"/>
                </a:solidFill>
                <a:effectLst/>
                <a:uLnTx/>
                <a:uFillTx/>
                <a:latin typeface="Calibri" panose="020F0502020204030204"/>
                <a:ea typeface="+mn-ea"/>
                <a:cs typeface="Arial" panose="020B0604020202020204" pitchFamily="34" charset="0"/>
              </a:rPr>
              <a:t>س/ </a:t>
            </a:r>
            <a:r>
              <a:rPr kumimoji="0" lang="ar-IQ" sz="6000" b="1" i="0" u="none" strike="noStrike" kern="1200" cap="none" spc="0" normalizeH="0" baseline="0" noProof="0" dirty="0" err="1">
                <a:ln>
                  <a:noFill/>
                </a:ln>
                <a:solidFill>
                  <a:srgbClr val="00B0F0"/>
                </a:solidFill>
                <a:effectLst/>
                <a:uLnTx/>
                <a:uFillTx/>
                <a:latin typeface="Calibri" panose="020F0502020204030204"/>
                <a:ea typeface="+mn-ea"/>
                <a:cs typeface="Arial" panose="020B0604020202020204" pitchFamily="34" charset="0"/>
              </a:rPr>
              <a:t>ماهو</a:t>
            </a:r>
            <a:r>
              <a:rPr kumimoji="0" lang="ar-IQ" sz="6000" b="1" i="0" u="none" strike="noStrike" kern="1200" cap="none" spc="0" normalizeH="0" baseline="0" noProof="0" dirty="0">
                <a:ln>
                  <a:noFill/>
                </a:ln>
                <a:solidFill>
                  <a:srgbClr val="00B0F0"/>
                </a:solidFill>
                <a:effectLst/>
                <a:uLnTx/>
                <a:uFillTx/>
                <a:latin typeface="Calibri" panose="020F0502020204030204"/>
                <a:ea typeface="+mn-ea"/>
                <a:cs typeface="Arial" panose="020B0604020202020204" pitchFamily="34" charset="0"/>
              </a:rPr>
              <a:t> الفرق بين الاداء الحركي والتعلم الحركي ؟</a:t>
            </a:r>
            <a:endParaRPr kumimoji="0" lang="en-US" sz="6000" b="0"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IQ" sz="6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ج/ الاداء الحركي دائماً ملاحظ </a:t>
            </a:r>
            <a:r>
              <a:rPr kumimoji="0" lang="ar-IQ" sz="60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ويتاثر</a:t>
            </a:r>
            <a:r>
              <a:rPr kumimoji="0" lang="ar-IQ" sz="6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بالعديد من العوامل مثل (</a:t>
            </a:r>
            <a:r>
              <a:rPr kumimoji="0" lang="ar-IQ" sz="60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الدافعية وتركيز الانتباه والتعب واللياقة البدنية</a:t>
            </a:r>
            <a:r>
              <a:rPr kumimoji="0" lang="ar-IQ" sz="6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اما التعلم الحركي هو عبارة عن عملية داخلية او وضع يعكس القدرة الحالية للفرد من اجل انتاج حركة معينة.</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1" eaLnBrk="1" fontAlgn="auto" latinLnBrk="0" hangingPunct="1">
              <a:lnSpc>
                <a:spcPct val="115000"/>
              </a:lnSpc>
              <a:spcBef>
                <a:spcPts val="0"/>
              </a:spcBef>
              <a:spcAft>
                <a:spcPts val="1000"/>
              </a:spcAft>
              <a:buClrTx/>
              <a:buSzTx/>
              <a:buFontTx/>
              <a:buNone/>
              <a:tabLst>
                <a:tab pos="271145" algn="l"/>
              </a:tabLst>
              <a:defRPr/>
            </a:pP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0" name="صورة 9">
            <a:extLst>
              <a:ext uri="{FF2B5EF4-FFF2-40B4-BE49-F238E27FC236}">
                <a16:creationId xmlns:a16="http://schemas.microsoft.com/office/drawing/2014/main" id="{A8CA1754-0781-4C19-84DE-A5F4CE6090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0" y="0"/>
            <a:ext cx="4324257" cy="5015970"/>
          </a:xfrm>
          <a:prstGeom prst="rect">
            <a:avLst/>
          </a:prstGeom>
        </p:spPr>
      </p:pic>
      <p:pic>
        <p:nvPicPr>
          <p:cNvPr id="15" name="صورة 14">
            <a:extLst>
              <a:ext uri="{FF2B5EF4-FFF2-40B4-BE49-F238E27FC236}">
                <a16:creationId xmlns:a16="http://schemas.microsoft.com/office/drawing/2014/main" id="{E81456E2-4BFD-4DEC-9241-5C966066C3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0" y="4895127"/>
            <a:ext cx="4324257" cy="5015970"/>
          </a:xfrm>
          <a:prstGeom prst="rect">
            <a:avLst/>
          </a:prstGeom>
        </p:spPr>
      </p:pic>
      <p:sp>
        <p:nvSpPr>
          <p:cNvPr id="16" name="مستطيل 15">
            <a:extLst>
              <a:ext uri="{FF2B5EF4-FFF2-40B4-BE49-F238E27FC236}">
                <a16:creationId xmlns:a16="http://schemas.microsoft.com/office/drawing/2014/main" id="{446B458D-67AC-4B78-8BBE-CC56EE74EF48}"/>
              </a:ext>
            </a:extLst>
          </p:cNvPr>
          <p:cNvSpPr/>
          <p:nvPr/>
        </p:nvSpPr>
        <p:spPr>
          <a:xfrm>
            <a:off x="-11724" y="3185070"/>
            <a:ext cx="1230924" cy="24918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IQ" sz="3200" b="1" dirty="0"/>
              <a:t>التخطيط التنفيذ</a:t>
            </a:r>
          </a:p>
          <a:p>
            <a:pPr algn="ctr"/>
            <a:r>
              <a:rPr lang="ar-IQ" sz="3200" b="1" dirty="0"/>
              <a:t>التعديل</a:t>
            </a:r>
            <a:endParaRPr lang="en-US" sz="3200" b="1" dirty="0"/>
          </a:p>
        </p:txBody>
      </p:sp>
      <p:sp>
        <p:nvSpPr>
          <p:cNvPr id="17" name="مستطيل 16">
            <a:extLst>
              <a:ext uri="{FF2B5EF4-FFF2-40B4-BE49-F238E27FC236}">
                <a16:creationId xmlns:a16="http://schemas.microsoft.com/office/drawing/2014/main" id="{077466DB-E5F5-4003-8A02-BF9D97BB432E}"/>
              </a:ext>
            </a:extLst>
          </p:cNvPr>
          <p:cNvSpPr/>
          <p:nvPr/>
        </p:nvSpPr>
        <p:spPr>
          <a:xfrm>
            <a:off x="4289087" y="7894326"/>
            <a:ext cx="2246258" cy="20427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IQ" sz="3200" b="1" dirty="0"/>
              <a:t>تطوير المهارة من خلال الممارسة والتكرار</a:t>
            </a:r>
            <a:endParaRPr lang="en-US" sz="3200" b="1" dirty="0"/>
          </a:p>
        </p:txBody>
      </p:sp>
    </p:spTree>
    <p:extLst>
      <p:ext uri="{BB962C8B-B14F-4D97-AF65-F5344CB8AC3E}">
        <p14:creationId xmlns:p14="http://schemas.microsoft.com/office/powerpoint/2010/main" val="3558947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92" name="Group 7">
            <a:extLst>
              <a:ext uri="{FF2B5EF4-FFF2-40B4-BE49-F238E27FC236}">
                <a16:creationId xmlns:a16="http://schemas.microsoft.com/office/drawing/2014/main" id="{21ABDA7A-2CEB-4221-A855-1A8E341672F7}"/>
              </a:ext>
            </a:extLst>
          </p:cNvPr>
          <p:cNvGrpSpPr/>
          <p:nvPr/>
        </p:nvGrpSpPr>
        <p:grpSpPr>
          <a:xfrm>
            <a:off x="-1024868" y="9963150"/>
            <a:ext cx="7295490" cy="783580"/>
            <a:chOff x="0" y="0"/>
            <a:chExt cx="1921446" cy="206375"/>
          </a:xfrm>
        </p:grpSpPr>
        <p:sp>
          <p:nvSpPr>
            <p:cNvPr id="93" name="Freeform 8">
              <a:extLst>
                <a:ext uri="{FF2B5EF4-FFF2-40B4-BE49-F238E27FC236}">
                  <a16:creationId xmlns:a16="http://schemas.microsoft.com/office/drawing/2014/main" id="{D89A03D9-8ECD-40F9-AF57-835460E28D99}"/>
                </a:ext>
              </a:extLst>
            </p:cNvPr>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4" name="TextBox 9">
              <a:extLst>
                <a:ext uri="{FF2B5EF4-FFF2-40B4-BE49-F238E27FC236}">
                  <a16:creationId xmlns:a16="http://schemas.microsoft.com/office/drawing/2014/main" id="{4F22C810-98B1-448E-AA75-FC75B9883507}"/>
                </a:ext>
              </a:extLst>
            </p:cNvPr>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0" name="Title 1">
            <a:extLst>
              <a:ext uri="{FF2B5EF4-FFF2-40B4-BE49-F238E27FC236}">
                <a16:creationId xmlns:a16="http://schemas.microsoft.com/office/drawing/2014/main" id="{5DFB6581-A79B-4179-8761-3880417DF0B3}"/>
              </a:ext>
            </a:extLst>
          </p:cNvPr>
          <p:cNvSpPr>
            <a:spLocks noGrp="1"/>
          </p:cNvSpPr>
          <p:nvPr/>
        </p:nvSpPr>
        <p:spPr>
          <a:xfrm>
            <a:off x="2507475" y="266700"/>
            <a:ext cx="13799325" cy="9401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SA" sz="7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تتوقف عملية التعلم وتطورها على :</a:t>
            </a:r>
            <a:endParaRPr kumimoji="0" lang="en-US" sz="72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12" name="مربع نص 11">
            <a:extLst>
              <a:ext uri="{FF2B5EF4-FFF2-40B4-BE49-F238E27FC236}">
                <a16:creationId xmlns:a16="http://schemas.microsoft.com/office/drawing/2014/main" id="{AF3E0948-6FD8-4CFB-8B49-6EA2FF56D563}"/>
              </a:ext>
            </a:extLst>
          </p:cNvPr>
          <p:cNvSpPr txBox="1"/>
          <p:nvPr/>
        </p:nvSpPr>
        <p:spPr>
          <a:xfrm>
            <a:off x="0" y="1385797"/>
            <a:ext cx="18323169" cy="8358570"/>
          </a:xfrm>
          <a:prstGeom prst="rect">
            <a:avLst/>
          </a:prstGeom>
          <a:noFill/>
        </p:spPr>
        <p:txBody>
          <a:bodyPr wrap="square">
            <a:spAutoFit/>
          </a:bodyPr>
          <a:lstStyle/>
          <a:p>
            <a:pPr marL="342900" marR="0" lvl="0" indent="-342900" algn="just" defTabSz="914400" rtl="1" eaLnBrk="1" fontAlgn="auto" latinLnBrk="0" hangingPunct="1">
              <a:lnSpc>
                <a:spcPct val="115000"/>
              </a:lnSpc>
              <a:spcBef>
                <a:spcPts val="0"/>
              </a:spcBef>
              <a:spcAft>
                <a:spcPts val="0"/>
              </a:spcAft>
              <a:buClrTx/>
              <a:buSzTx/>
              <a:buFont typeface="+mj-lt"/>
              <a:buAutoNum type="arabicPeriod"/>
              <a:tabLst/>
              <a:defRPr/>
            </a:pPr>
            <a:r>
              <a:rPr kumimoji="0" lang="ar-SA"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المعلم ودرجة ثقافته وخبرته ووعيه.</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0"/>
              </a:spcAft>
              <a:buClrTx/>
              <a:buSzTx/>
              <a:buFont typeface="+mj-lt"/>
              <a:buAutoNum type="arabicPeriod"/>
              <a:tabLst/>
              <a:defRPr/>
            </a:pPr>
            <a:r>
              <a:rPr kumimoji="0" lang="ar-SA"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المتعلم ومستوى قابلياته واستعداده.</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1000"/>
              </a:spcAft>
              <a:buClrTx/>
              <a:buSzTx/>
              <a:buFont typeface="+mj-lt"/>
              <a:buAutoNum type="arabicPeriod"/>
              <a:tabLst/>
              <a:defRPr/>
            </a:pPr>
            <a:r>
              <a:rPr kumimoji="0" lang="ar-SA"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الطريقة المتبعة في عملية التعلم وحسن اختيارها .</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1" eaLnBrk="1" fontAlgn="auto" latinLnBrk="0" hangingPunct="1">
              <a:lnSpc>
                <a:spcPct val="115000"/>
              </a:lnSpc>
              <a:spcBef>
                <a:spcPts val="0"/>
              </a:spcBef>
              <a:spcAft>
                <a:spcPts val="1000"/>
              </a:spcAft>
              <a:buClrTx/>
              <a:buSzTx/>
              <a:buFontTx/>
              <a:buNone/>
              <a:tabLst/>
              <a:defRPr/>
            </a:pPr>
            <a:r>
              <a:rPr kumimoji="0" lang="ar-SA"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اذن التعلم لا يمكن ملاحظته مباشرة </a:t>
            </a:r>
            <a:r>
              <a:rPr kumimoji="0" lang="ar-SA" sz="6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لانه</a:t>
            </a:r>
            <a:r>
              <a:rPr kumimoji="0" lang="ar-SA"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تغيرات داخلية ، وهو مجموعة من المتغيرات في الاداء تحدث على مر الزمن ، ولكن يمكن الاحساس بها والاستدلال عنها من خلال اثارها ونتائجها التي تطرا على المتعلم .</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816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92" name="Group 7">
            <a:extLst>
              <a:ext uri="{FF2B5EF4-FFF2-40B4-BE49-F238E27FC236}">
                <a16:creationId xmlns:a16="http://schemas.microsoft.com/office/drawing/2014/main" id="{21ABDA7A-2CEB-4221-A855-1A8E341672F7}"/>
              </a:ext>
            </a:extLst>
          </p:cNvPr>
          <p:cNvGrpSpPr/>
          <p:nvPr/>
        </p:nvGrpSpPr>
        <p:grpSpPr>
          <a:xfrm>
            <a:off x="-1024868" y="9963150"/>
            <a:ext cx="7295490" cy="783580"/>
            <a:chOff x="0" y="0"/>
            <a:chExt cx="1921446" cy="206375"/>
          </a:xfrm>
        </p:grpSpPr>
        <p:sp>
          <p:nvSpPr>
            <p:cNvPr id="93" name="Freeform 8">
              <a:extLst>
                <a:ext uri="{FF2B5EF4-FFF2-40B4-BE49-F238E27FC236}">
                  <a16:creationId xmlns:a16="http://schemas.microsoft.com/office/drawing/2014/main" id="{D89A03D9-8ECD-40F9-AF57-835460E28D99}"/>
                </a:ext>
              </a:extLst>
            </p:cNvPr>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4" name="TextBox 9">
              <a:extLst>
                <a:ext uri="{FF2B5EF4-FFF2-40B4-BE49-F238E27FC236}">
                  <a16:creationId xmlns:a16="http://schemas.microsoft.com/office/drawing/2014/main" id="{4F22C810-98B1-448E-AA75-FC75B9883507}"/>
                </a:ext>
              </a:extLst>
            </p:cNvPr>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0" name="Title 1">
            <a:extLst>
              <a:ext uri="{FF2B5EF4-FFF2-40B4-BE49-F238E27FC236}">
                <a16:creationId xmlns:a16="http://schemas.microsoft.com/office/drawing/2014/main" id="{5DFB6581-A79B-4179-8761-3880417DF0B3}"/>
              </a:ext>
            </a:extLst>
          </p:cNvPr>
          <p:cNvSpPr>
            <a:spLocks noGrp="1"/>
          </p:cNvSpPr>
          <p:nvPr/>
        </p:nvSpPr>
        <p:spPr>
          <a:xfrm>
            <a:off x="2507475" y="266700"/>
            <a:ext cx="13799325" cy="9401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IQ" sz="7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نشاط : ماذا تعني لك هذه الصورة</a:t>
            </a:r>
            <a:endParaRPr kumimoji="0" lang="en-US" sz="72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pic>
        <p:nvPicPr>
          <p:cNvPr id="8" name="صورة 7">
            <a:extLst>
              <a:ext uri="{FF2B5EF4-FFF2-40B4-BE49-F238E27FC236}">
                <a16:creationId xmlns:a16="http://schemas.microsoft.com/office/drawing/2014/main" id="{1FBAD46F-FA51-4DF8-AF1A-530016F33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16770"/>
            <a:ext cx="18288000" cy="7813029"/>
          </a:xfrm>
          <a:prstGeom prst="rect">
            <a:avLst/>
          </a:prstGeom>
        </p:spPr>
      </p:pic>
    </p:spTree>
    <p:extLst>
      <p:ext uri="{BB962C8B-B14F-4D97-AF65-F5344CB8AC3E}">
        <p14:creationId xmlns:p14="http://schemas.microsoft.com/office/powerpoint/2010/main" val="967832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92" name="Group 7">
            <a:extLst>
              <a:ext uri="{FF2B5EF4-FFF2-40B4-BE49-F238E27FC236}">
                <a16:creationId xmlns:a16="http://schemas.microsoft.com/office/drawing/2014/main" id="{21ABDA7A-2CEB-4221-A855-1A8E341672F7}"/>
              </a:ext>
            </a:extLst>
          </p:cNvPr>
          <p:cNvGrpSpPr/>
          <p:nvPr/>
        </p:nvGrpSpPr>
        <p:grpSpPr>
          <a:xfrm>
            <a:off x="-1024868" y="9963150"/>
            <a:ext cx="7295490" cy="783580"/>
            <a:chOff x="0" y="0"/>
            <a:chExt cx="1921446" cy="206375"/>
          </a:xfrm>
        </p:grpSpPr>
        <p:sp>
          <p:nvSpPr>
            <p:cNvPr id="93" name="Freeform 8">
              <a:extLst>
                <a:ext uri="{FF2B5EF4-FFF2-40B4-BE49-F238E27FC236}">
                  <a16:creationId xmlns:a16="http://schemas.microsoft.com/office/drawing/2014/main" id="{D89A03D9-8ECD-40F9-AF57-835460E28D99}"/>
                </a:ext>
              </a:extLst>
            </p:cNvPr>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4" name="TextBox 9">
              <a:extLst>
                <a:ext uri="{FF2B5EF4-FFF2-40B4-BE49-F238E27FC236}">
                  <a16:creationId xmlns:a16="http://schemas.microsoft.com/office/drawing/2014/main" id="{4F22C810-98B1-448E-AA75-FC75B9883507}"/>
                </a:ext>
              </a:extLst>
            </p:cNvPr>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1" name="مربع نص 10">
            <a:extLst>
              <a:ext uri="{FF2B5EF4-FFF2-40B4-BE49-F238E27FC236}">
                <a16:creationId xmlns:a16="http://schemas.microsoft.com/office/drawing/2014/main" id="{589E1891-FEB3-4368-B742-32ECD94B3ADD}"/>
              </a:ext>
            </a:extLst>
          </p:cNvPr>
          <p:cNvSpPr txBox="1"/>
          <p:nvPr/>
        </p:nvSpPr>
        <p:spPr>
          <a:xfrm>
            <a:off x="2507475" y="38100"/>
            <a:ext cx="13570725" cy="1015663"/>
          </a:xfrm>
          <a:prstGeom prst="rect">
            <a:avLst/>
          </a:prstGeom>
          <a:noFill/>
        </p:spPr>
        <p:txBody>
          <a:bodyPr wrap="square">
            <a:spAutoFit/>
          </a:bodyPr>
          <a:lstStyle/>
          <a:p>
            <a:pPr algn="ctr"/>
            <a:r>
              <a:rPr kumimoji="0" lang="ar-SA" sz="6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PT Bold Heading" panose="02010400000000000000" pitchFamily="2" charset="-78"/>
              </a:rPr>
              <a:t>العوامل المؤثرة في التعلم :</a:t>
            </a:r>
            <a:endParaRPr lang="en-US" sz="6000" dirty="0">
              <a:cs typeface="PT Bold Heading" panose="02010400000000000000" pitchFamily="2" charset="-78"/>
            </a:endParaRPr>
          </a:p>
        </p:txBody>
      </p:sp>
      <p:sp>
        <p:nvSpPr>
          <p:cNvPr id="13" name="مربع نص 12">
            <a:extLst>
              <a:ext uri="{FF2B5EF4-FFF2-40B4-BE49-F238E27FC236}">
                <a16:creationId xmlns:a16="http://schemas.microsoft.com/office/drawing/2014/main" id="{0D70F130-4E3B-4E85-B2F3-561F9375108E}"/>
              </a:ext>
            </a:extLst>
          </p:cNvPr>
          <p:cNvSpPr txBox="1"/>
          <p:nvPr/>
        </p:nvSpPr>
        <p:spPr>
          <a:xfrm>
            <a:off x="3938494" y="952501"/>
            <a:ext cx="14337784" cy="10064422"/>
          </a:xfrm>
          <a:prstGeom prst="rect">
            <a:avLst/>
          </a:prstGeom>
          <a:noFill/>
        </p:spPr>
        <p:txBody>
          <a:bodyPr wrap="square">
            <a:spAutoFit/>
          </a:bodyPr>
          <a:lstStyle/>
          <a:p>
            <a:pPr marL="0" marR="0" lvl="0" indent="0" algn="just" defTabSz="914400" rtl="1" eaLnBrk="1" fontAlgn="auto" latinLnBrk="0" hangingPunct="1">
              <a:lnSpc>
                <a:spcPct val="115000"/>
              </a:lnSpc>
              <a:spcBef>
                <a:spcPts val="0"/>
              </a:spcBef>
              <a:spcAft>
                <a:spcPts val="1000"/>
              </a:spcAft>
              <a:buClrTx/>
              <a:buSzTx/>
              <a:buFontTx/>
              <a:buNone/>
              <a:tabLst/>
              <a:defRPr/>
            </a:pPr>
            <a:r>
              <a:rPr kumimoji="0" lang="ar-SA"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هناك الكثير من العوامل التي تؤثر في التعلم ، وهي تختلف عن بعضها البعض الاخر بشكل ظاهري وهي متداخلة بحيث يتعذر الفصل بينها وان عملها يكون جماعي في التأثير وابرزها هي :</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0"/>
              </a:spcAft>
              <a:buClrTx/>
              <a:buSzTx/>
              <a:buFont typeface="+mj-lt"/>
              <a:buAutoNum type="arabicPeriod"/>
              <a:tabLst/>
              <a:defRPr/>
            </a:pPr>
            <a:r>
              <a:rPr kumimoji="0" lang="ar-SA"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العوامل الخاصة بال</a:t>
            </a:r>
            <a:r>
              <a:rPr kumimoji="0" lang="ar-IQ"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م</a:t>
            </a:r>
            <a:r>
              <a:rPr kumimoji="0" lang="ar-SA"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تعلم :</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0"/>
              </a:spcAft>
              <a:buClrTx/>
              <a:buSzTx/>
              <a:buFont typeface="Simplified Arabic" panose="02020603050405020304" pitchFamily="18" charset="-78"/>
              <a:buChar char="-"/>
              <a:tabLst/>
              <a:defRPr/>
            </a:pPr>
            <a:r>
              <a:rPr kumimoji="0" lang="ar-SA" sz="5400" b="1" i="0" u="sng"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Simplified Arabic" panose="02020603050405020304" pitchFamily="18" charset="-78"/>
              </a:rPr>
              <a:t>النمو والنضج </a:t>
            </a:r>
            <a:r>
              <a:rPr kumimoji="0" lang="ar-SA"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الجسمي والعقلي(النمو هو التغيرات التي يطر</a:t>
            </a:r>
            <a:r>
              <a:rPr kumimoji="0" lang="ar-IQ"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أ</a:t>
            </a:r>
            <a:r>
              <a:rPr kumimoji="0" lang="ar-SA"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في الحجم والتكوين والطول والوزن والابعاد والتفكير والادراك)</a:t>
            </a:r>
            <a:r>
              <a:rPr kumimoji="0" lang="ar-IQ"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مثل </a:t>
            </a:r>
            <a:r>
              <a:rPr kumimoji="0" lang="ar-IQ" sz="54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Simplified Arabic" panose="02020603050405020304" pitchFamily="18" charset="-78"/>
              </a:rPr>
              <a:t>لاعب كرة السلة</a:t>
            </a:r>
            <a:endPar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1000"/>
              </a:spcAft>
              <a:buClrTx/>
              <a:buSzTx/>
              <a:buFont typeface="Simplified Arabic" panose="02020603050405020304" pitchFamily="18" charset="-78"/>
              <a:buChar char="-"/>
              <a:tabLst/>
              <a:defRPr/>
            </a:pPr>
            <a:r>
              <a:rPr kumimoji="0" lang="ar-SA" sz="5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اما النضج فهو عملية نمو داخلي ، يشمل التغيرات البيولوجية والفسيولوجية التي تحدث نتيجة للعوامل الوراثية ، فالنضج هو الوسيلة التي يراها المعلم لاكتشاف المتعلم وفق اللعبة التي يراها مناسبة له</a:t>
            </a:r>
            <a:r>
              <a:rPr kumimoji="0" lang="ar-SA"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0" name="صورة 9">
            <a:extLst>
              <a:ext uri="{FF2B5EF4-FFF2-40B4-BE49-F238E27FC236}">
                <a16:creationId xmlns:a16="http://schemas.microsoft.com/office/drawing/2014/main" id="{D5C118C2-0373-4495-BE02-9E5039955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76" y="603441"/>
            <a:ext cx="3921918" cy="5162622"/>
          </a:xfrm>
          <a:prstGeom prst="rect">
            <a:avLst/>
          </a:prstGeom>
        </p:spPr>
      </p:pic>
      <p:pic>
        <p:nvPicPr>
          <p:cNvPr id="14" name="صورة 13">
            <a:extLst>
              <a:ext uri="{FF2B5EF4-FFF2-40B4-BE49-F238E27FC236}">
                <a16:creationId xmlns:a16="http://schemas.microsoft.com/office/drawing/2014/main" id="{FB45267B-E029-4E19-9F76-B67A695E95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90274"/>
            <a:ext cx="3938494" cy="4253826"/>
          </a:xfrm>
          <a:prstGeom prst="rect">
            <a:avLst/>
          </a:prstGeom>
        </p:spPr>
      </p:pic>
    </p:spTree>
    <p:extLst>
      <p:ext uri="{BB962C8B-B14F-4D97-AF65-F5344CB8AC3E}">
        <p14:creationId xmlns:p14="http://schemas.microsoft.com/office/powerpoint/2010/main" val="882575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92" name="Group 7">
            <a:extLst>
              <a:ext uri="{FF2B5EF4-FFF2-40B4-BE49-F238E27FC236}">
                <a16:creationId xmlns:a16="http://schemas.microsoft.com/office/drawing/2014/main" id="{21ABDA7A-2CEB-4221-A855-1A8E341672F7}"/>
              </a:ext>
            </a:extLst>
          </p:cNvPr>
          <p:cNvGrpSpPr/>
          <p:nvPr/>
        </p:nvGrpSpPr>
        <p:grpSpPr>
          <a:xfrm>
            <a:off x="-1024868" y="9963150"/>
            <a:ext cx="7295490" cy="783580"/>
            <a:chOff x="0" y="0"/>
            <a:chExt cx="1921446" cy="206375"/>
          </a:xfrm>
        </p:grpSpPr>
        <p:sp>
          <p:nvSpPr>
            <p:cNvPr id="93" name="Freeform 8">
              <a:extLst>
                <a:ext uri="{FF2B5EF4-FFF2-40B4-BE49-F238E27FC236}">
                  <a16:creationId xmlns:a16="http://schemas.microsoft.com/office/drawing/2014/main" id="{D89A03D9-8ECD-40F9-AF57-835460E28D99}"/>
                </a:ext>
              </a:extLst>
            </p:cNvPr>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4" name="TextBox 9">
              <a:extLst>
                <a:ext uri="{FF2B5EF4-FFF2-40B4-BE49-F238E27FC236}">
                  <a16:creationId xmlns:a16="http://schemas.microsoft.com/office/drawing/2014/main" id="{4F22C810-98B1-448E-AA75-FC75B9883507}"/>
                </a:ext>
              </a:extLst>
            </p:cNvPr>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1" name="مربع نص 10">
            <a:extLst>
              <a:ext uri="{FF2B5EF4-FFF2-40B4-BE49-F238E27FC236}">
                <a16:creationId xmlns:a16="http://schemas.microsoft.com/office/drawing/2014/main" id="{C3F7C844-65B3-4FCA-A44A-1F6C8EF0D2A4}"/>
              </a:ext>
            </a:extLst>
          </p:cNvPr>
          <p:cNvSpPr txBox="1"/>
          <p:nvPr/>
        </p:nvSpPr>
        <p:spPr>
          <a:xfrm>
            <a:off x="3963705" y="402"/>
            <a:ext cx="14311013" cy="8552341"/>
          </a:xfrm>
          <a:prstGeom prst="rect">
            <a:avLst/>
          </a:prstGeom>
          <a:noFill/>
        </p:spPr>
        <p:txBody>
          <a:bodyPr wrap="square">
            <a:spAutoFit/>
          </a:bodyPr>
          <a:lstStyle/>
          <a:p>
            <a:pPr marL="342900" marR="0" lvl="0" indent="-342900" algn="just" defTabSz="914400" rtl="1" eaLnBrk="1" fontAlgn="auto" latinLnBrk="0" hangingPunct="1">
              <a:lnSpc>
                <a:spcPct val="115000"/>
              </a:lnSpc>
              <a:spcBef>
                <a:spcPts val="0"/>
              </a:spcBef>
              <a:spcAft>
                <a:spcPts val="0"/>
              </a:spcAft>
              <a:buClrTx/>
              <a:buSzTx/>
              <a:buFont typeface="Simplified Arabic" panose="02020603050405020304" pitchFamily="18" charset="-78"/>
              <a:buChar char="-"/>
              <a:tabLst/>
              <a:defRPr/>
            </a:pPr>
            <a:r>
              <a:rPr kumimoji="0" lang="ar-SA"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الميل</a:t>
            </a:r>
            <a:r>
              <a:rPr kumimoji="0" lang="ar-IQ"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 </a:t>
            </a:r>
            <a:r>
              <a:rPr kumimoji="0" lang="ar-SA"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(أي الاهتمام الذي يدفع المتعلم للقيام بنشاط معين)</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0"/>
              </a:spcAft>
              <a:buClrTx/>
              <a:buSzTx/>
              <a:buFont typeface="Simplified Arabic" panose="02020603050405020304" pitchFamily="18" charset="-78"/>
              <a:buChar char="-"/>
              <a:tabLst/>
              <a:defRPr/>
            </a:pPr>
            <a:r>
              <a:rPr kumimoji="0" lang="ar-SA"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الخبرة السابقة </a:t>
            </a:r>
            <a:r>
              <a:rPr kumimoji="0" lang="ar-SA"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أي ما يملكه المتعلم من خبرات سابقة تساعده على اتقان عملية التعلم )</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0"/>
              </a:spcAft>
              <a:buClrTx/>
              <a:buSzTx/>
              <a:buFont typeface="Simplified Arabic" panose="02020603050405020304" pitchFamily="18" charset="-78"/>
              <a:buChar char="-"/>
              <a:tabLst/>
              <a:defRPr/>
            </a:pPr>
            <a:r>
              <a:rPr kumimoji="0" lang="ar-SA"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الانماط الجسمية </a:t>
            </a:r>
            <a:r>
              <a:rPr kumimoji="0" lang="ar-SA"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(النمط النحيف ، العضلي ،السمين ،اذ لكل منهم دور اساسي في تعلم نوع معين من الانشطة والفعاليات )</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1000"/>
              </a:spcAft>
              <a:buClrTx/>
              <a:buSzTx/>
              <a:buFont typeface="Simplified Arabic" panose="02020603050405020304" pitchFamily="18" charset="-78"/>
              <a:buChar char="-"/>
              <a:tabLst/>
              <a:defRPr/>
            </a:pPr>
            <a:r>
              <a:rPr kumimoji="0" lang="ar-SA"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الحالة المزاجية </a:t>
            </a:r>
            <a:r>
              <a:rPr kumimoji="0" lang="ar-SA"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تتأثر حالات الانسان المزاجية الى حد كبير ببعض الانماط الفسيولوجية الموروثة)</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9" name="صورة 8">
            <a:extLst>
              <a:ext uri="{FF2B5EF4-FFF2-40B4-BE49-F238E27FC236}">
                <a16:creationId xmlns:a16="http://schemas.microsoft.com/office/drawing/2014/main" id="{4B587B9E-99B4-4237-BCE4-E48B7124D3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8" y="-101071"/>
            <a:ext cx="3763108" cy="5229615"/>
          </a:xfrm>
          <a:prstGeom prst="rect">
            <a:avLst/>
          </a:prstGeom>
        </p:spPr>
      </p:pic>
      <p:pic>
        <p:nvPicPr>
          <p:cNvPr id="12" name="صورة 11">
            <a:extLst>
              <a:ext uri="{FF2B5EF4-FFF2-40B4-BE49-F238E27FC236}">
                <a16:creationId xmlns:a16="http://schemas.microsoft.com/office/drawing/2014/main" id="{086638BD-031F-483A-8B7A-5FB2C86B5C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5143500"/>
            <a:ext cx="4038600" cy="4804695"/>
          </a:xfrm>
          <a:prstGeom prst="rect">
            <a:avLst/>
          </a:prstGeom>
        </p:spPr>
      </p:pic>
    </p:spTree>
    <p:extLst>
      <p:ext uri="{BB962C8B-B14F-4D97-AF65-F5344CB8AC3E}">
        <p14:creationId xmlns:p14="http://schemas.microsoft.com/office/powerpoint/2010/main" val="3060955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8998130">
            <a:off x="-5216911" y="99185"/>
            <a:ext cx="14503583" cy="7811799"/>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36" name="مجموعة 35"/>
          <p:cNvGrpSpPr/>
          <p:nvPr/>
        </p:nvGrpSpPr>
        <p:grpSpPr>
          <a:xfrm>
            <a:off x="9299" y="1078059"/>
            <a:ext cx="8743695" cy="8408839"/>
            <a:chOff x="9299" y="1078059"/>
            <a:chExt cx="8743695" cy="8408839"/>
          </a:xfrm>
        </p:grpSpPr>
        <p:sp>
          <p:nvSpPr>
            <p:cNvPr id="5" name="Freeform 5"/>
            <p:cNvSpPr/>
            <p:nvPr/>
          </p:nvSpPr>
          <p:spPr>
            <a:xfrm rot="-1813147">
              <a:off x="9299" y="1526092"/>
              <a:ext cx="8743695" cy="7661663"/>
            </a:xfrm>
            <a:custGeom>
              <a:avLst/>
              <a:gdLst/>
              <a:ahLst/>
              <a:cxnLst/>
              <a:rect l="l" t="t" r="r" b="b"/>
              <a:pathLst>
                <a:path w="8743695" h="7661663">
                  <a:moveTo>
                    <a:pt x="0" y="0"/>
                  </a:moveTo>
                  <a:lnTo>
                    <a:pt x="8743695" y="0"/>
                  </a:lnTo>
                  <a:lnTo>
                    <a:pt x="8743695" y="7661662"/>
                  </a:lnTo>
                  <a:lnTo>
                    <a:pt x="0" y="7661662"/>
                  </a:lnTo>
                  <a:lnTo>
                    <a:pt x="0" y="0"/>
                  </a:lnTo>
                  <a:close/>
                </a:path>
              </a:pathLst>
            </a:custGeom>
            <a:blipFill>
              <a:blip r:embed="rId2"/>
              <a:stretch>
                <a:fillRect/>
              </a:stretch>
            </a:blipFill>
          </p:spPr>
        </p:sp>
        <p:grpSp>
          <p:nvGrpSpPr>
            <p:cNvPr id="6" name="Group 6"/>
            <p:cNvGrpSpPr/>
            <p:nvPr/>
          </p:nvGrpSpPr>
          <p:grpSpPr>
            <a:xfrm>
              <a:off x="535399" y="1078059"/>
              <a:ext cx="7465597" cy="8408839"/>
              <a:chOff x="0" y="63695"/>
              <a:chExt cx="721626" cy="812800"/>
            </a:xfrm>
          </p:grpSpPr>
          <p:sp>
            <p:nvSpPr>
              <p:cNvPr id="7" name="Freeform 7"/>
              <p:cNvSpPr/>
              <p:nvPr/>
            </p:nvSpPr>
            <p:spPr>
              <a:xfrm>
                <a:off x="23126" y="63695"/>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8" name="TextBox 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grpSp>
        <p:nvGrpSpPr>
          <p:cNvPr id="35" name="مجموعة 34"/>
          <p:cNvGrpSpPr/>
          <p:nvPr/>
        </p:nvGrpSpPr>
        <p:grpSpPr>
          <a:xfrm>
            <a:off x="9071776" y="116960"/>
            <a:ext cx="14503583" cy="9444383"/>
            <a:chOff x="9071776" y="116960"/>
            <a:chExt cx="14503583" cy="9444383"/>
          </a:xfrm>
        </p:grpSpPr>
        <p:grpSp>
          <p:nvGrpSpPr>
            <p:cNvPr id="9" name="Group 9"/>
            <p:cNvGrpSpPr/>
            <p:nvPr/>
          </p:nvGrpSpPr>
          <p:grpSpPr>
            <a:xfrm rot="-1787783">
              <a:off x="9071776" y="116960"/>
              <a:ext cx="14503583" cy="7811799"/>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34" name="مجموعة 33"/>
            <p:cNvGrpSpPr/>
            <p:nvPr/>
          </p:nvGrpSpPr>
          <p:grpSpPr>
            <a:xfrm>
              <a:off x="9592419" y="1152504"/>
              <a:ext cx="8743695" cy="8408839"/>
              <a:chOff x="9592419" y="1152504"/>
              <a:chExt cx="8743695" cy="8408839"/>
            </a:xfrm>
          </p:grpSpPr>
          <p:sp>
            <p:nvSpPr>
              <p:cNvPr id="12" name="Freeform 12"/>
              <p:cNvSpPr/>
              <p:nvPr/>
            </p:nvSpPr>
            <p:spPr>
              <a:xfrm rot="-1813147">
                <a:off x="9592419" y="1526092"/>
                <a:ext cx="8743695" cy="7661663"/>
              </a:xfrm>
              <a:custGeom>
                <a:avLst/>
                <a:gdLst/>
                <a:ahLst/>
                <a:cxnLst/>
                <a:rect l="l" t="t" r="r" b="b"/>
                <a:pathLst>
                  <a:path w="8743695" h="7661663">
                    <a:moveTo>
                      <a:pt x="0" y="0"/>
                    </a:moveTo>
                    <a:lnTo>
                      <a:pt x="8743695" y="0"/>
                    </a:lnTo>
                    <a:lnTo>
                      <a:pt x="8743695" y="7661662"/>
                    </a:lnTo>
                    <a:lnTo>
                      <a:pt x="0" y="7661662"/>
                    </a:lnTo>
                    <a:lnTo>
                      <a:pt x="0" y="0"/>
                    </a:lnTo>
                    <a:close/>
                  </a:path>
                </a:pathLst>
              </a:custGeom>
              <a:blipFill>
                <a:blip r:embed="rId2"/>
                <a:stretch>
                  <a:fillRect/>
                </a:stretch>
              </a:blipFill>
            </p:spPr>
          </p:sp>
          <p:grpSp>
            <p:nvGrpSpPr>
              <p:cNvPr id="13" name="Group 13"/>
              <p:cNvGrpSpPr/>
              <p:nvPr/>
            </p:nvGrpSpPr>
            <p:grpSpPr>
              <a:xfrm>
                <a:off x="10363201" y="1152504"/>
                <a:ext cx="7238998" cy="8408839"/>
                <a:chOff x="-1223" y="0"/>
                <a:chExt cx="699723" cy="812800"/>
              </a:xfrm>
            </p:grpSpPr>
            <p:sp>
              <p:nvSpPr>
                <p:cNvPr id="14" name="Freeform 14"/>
                <p:cNvSpPr/>
                <p:nvPr/>
              </p:nvSpPr>
              <p:spPr>
                <a:xfrm>
                  <a:off x="-1223"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5" name="TextBox 15"/>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grpSp>
      <p:grpSp>
        <p:nvGrpSpPr>
          <p:cNvPr id="16" name="Group 16"/>
          <p:cNvGrpSpPr/>
          <p:nvPr/>
        </p:nvGrpSpPr>
        <p:grpSpPr>
          <a:xfrm>
            <a:off x="3599525" y="1585023"/>
            <a:ext cx="1563243" cy="1819046"/>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85725" cap="sq">
              <a:solidFill>
                <a:srgbClr val="FFA916"/>
              </a:solidFill>
              <a:prstDash val="solid"/>
              <a:miter/>
            </a:ln>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3182645" y="1585023"/>
            <a:ext cx="1563243" cy="1819046"/>
            <a:chOff x="0" y="0"/>
            <a:chExt cx="698500" cy="812800"/>
          </a:xfrm>
        </p:grpSpPr>
        <p:sp>
          <p:nvSpPr>
            <p:cNvPr id="20" name="Freeform 20"/>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00000">
                <a:alpha val="0"/>
              </a:srgbClr>
            </a:solidFill>
            <a:ln w="85725" cap="sq">
              <a:solidFill>
                <a:srgbClr val="FFA916"/>
              </a:solidFill>
              <a:prstDash val="solid"/>
              <a:miter/>
            </a:ln>
          </p:spPr>
        </p:sp>
        <p:sp>
          <p:nvSpPr>
            <p:cNvPr id="21" name="TextBox 21"/>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3890107" y="2109080"/>
            <a:ext cx="982079" cy="770932"/>
          </a:xfrm>
          <a:custGeom>
            <a:avLst/>
            <a:gdLst/>
            <a:ahLst/>
            <a:cxnLst/>
            <a:rect l="l" t="t" r="r" b="b"/>
            <a:pathLst>
              <a:path w="982079" h="770932">
                <a:moveTo>
                  <a:pt x="0" y="0"/>
                </a:moveTo>
                <a:lnTo>
                  <a:pt x="982079" y="0"/>
                </a:lnTo>
                <a:lnTo>
                  <a:pt x="982079" y="770932"/>
                </a:lnTo>
                <a:lnTo>
                  <a:pt x="0" y="7709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Freeform 23"/>
          <p:cNvSpPr/>
          <p:nvPr/>
        </p:nvSpPr>
        <p:spPr>
          <a:xfrm>
            <a:off x="13473487" y="2109080"/>
            <a:ext cx="981558" cy="770932"/>
          </a:xfrm>
          <a:custGeom>
            <a:avLst/>
            <a:gdLst/>
            <a:ahLst/>
            <a:cxnLst/>
            <a:rect l="l" t="t" r="r" b="b"/>
            <a:pathLst>
              <a:path w="981558" h="770932">
                <a:moveTo>
                  <a:pt x="0" y="0"/>
                </a:moveTo>
                <a:lnTo>
                  <a:pt x="981559" y="0"/>
                </a:lnTo>
                <a:lnTo>
                  <a:pt x="981559" y="770932"/>
                </a:lnTo>
                <a:lnTo>
                  <a:pt x="0" y="7709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مستطيل 28"/>
          <p:cNvSpPr/>
          <p:nvPr/>
        </p:nvSpPr>
        <p:spPr>
          <a:xfrm>
            <a:off x="11734801" y="3571896"/>
            <a:ext cx="4357113" cy="701040"/>
          </a:xfrm>
          <a:prstGeom prst="rect">
            <a:avLst/>
          </a:prstGeom>
          <a:solidFill>
            <a:srgbClr val="FFC000"/>
          </a:solidFill>
          <a:ln>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lIns="109728" tIns="54864" rIns="109728" bIns="54864" rtlCol="1" anchor="ctr"/>
          <a:lstStyle/>
          <a:p>
            <a:pPr algn="ctr"/>
            <a:r>
              <a:rPr lang="ar-IQ" sz="4000" b="1" dirty="0">
                <a:solidFill>
                  <a:schemeClr val="tx1"/>
                </a:solidFill>
              </a:rPr>
              <a:t>طريقة التقديم</a:t>
            </a:r>
          </a:p>
        </p:txBody>
      </p:sp>
      <p:sp>
        <p:nvSpPr>
          <p:cNvPr id="30" name="مستطيل 29"/>
          <p:cNvSpPr/>
          <p:nvPr/>
        </p:nvSpPr>
        <p:spPr>
          <a:xfrm>
            <a:off x="11734800" y="4332964"/>
            <a:ext cx="4357113" cy="2748253"/>
          </a:xfrm>
          <a:prstGeom prst="rect">
            <a:avLst/>
          </a:prstGeom>
        </p:spPr>
        <p:txBody>
          <a:bodyPr wrap="square">
            <a:spAutoFit/>
          </a:bodyPr>
          <a:lstStyle/>
          <a:p>
            <a:pPr marL="571500" indent="-571500" algn="justLow" rtl="1">
              <a:lnSpc>
                <a:spcPct val="150000"/>
              </a:lnSpc>
              <a:buFont typeface="Arial" pitchFamily="34" charset="0"/>
              <a:buChar char="•"/>
            </a:pPr>
            <a:r>
              <a:rPr lang="ar-IQ" sz="4000" b="1" dirty="0">
                <a:solidFill>
                  <a:schemeClr val="bg1"/>
                </a:solidFill>
              </a:rPr>
              <a:t>الشــــرح النظري</a:t>
            </a:r>
          </a:p>
          <a:p>
            <a:pPr marL="411480" indent="-411480" algn="justLow" rtl="1">
              <a:lnSpc>
                <a:spcPct val="150000"/>
              </a:lnSpc>
              <a:buFont typeface="Arial" pitchFamily="34" charset="0"/>
              <a:buChar char="•"/>
            </a:pPr>
            <a:r>
              <a:rPr lang="ar-IQ" sz="4000" b="1" dirty="0">
                <a:solidFill>
                  <a:schemeClr val="bg1"/>
                </a:solidFill>
              </a:rPr>
              <a:t>الأمثلـــــة العمـلية</a:t>
            </a:r>
          </a:p>
          <a:p>
            <a:pPr marL="411480" indent="-411480" algn="justLow" rtl="1">
              <a:lnSpc>
                <a:spcPct val="150000"/>
              </a:lnSpc>
              <a:buFont typeface="Arial" pitchFamily="34" charset="0"/>
              <a:buChar char="•"/>
            </a:pPr>
            <a:r>
              <a:rPr lang="ar-IQ" sz="4000" b="1" dirty="0">
                <a:solidFill>
                  <a:schemeClr val="bg1"/>
                </a:solidFill>
              </a:rPr>
              <a:t>الأنشطة التفـاعلية</a:t>
            </a:r>
            <a:endParaRPr lang="ar-IQ" sz="4000" b="1" dirty="0"/>
          </a:p>
        </p:txBody>
      </p:sp>
      <p:sp>
        <p:nvSpPr>
          <p:cNvPr id="31" name="مستطيل 30"/>
          <p:cNvSpPr/>
          <p:nvPr/>
        </p:nvSpPr>
        <p:spPr>
          <a:xfrm>
            <a:off x="2509543" y="3543300"/>
            <a:ext cx="4357113" cy="701040"/>
          </a:xfrm>
          <a:prstGeom prst="rect">
            <a:avLst/>
          </a:prstGeom>
          <a:solidFill>
            <a:srgbClr val="FFC000"/>
          </a:solidFill>
          <a:ln>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lIns="109728" tIns="54864" rIns="109728" bIns="54864" rtlCol="1" anchor="ctr"/>
          <a:lstStyle/>
          <a:p>
            <a:pPr algn="ctr"/>
            <a:r>
              <a:rPr lang="ar-IQ" sz="4000" b="1" dirty="0">
                <a:solidFill>
                  <a:schemeClr val="tx1"/>
                </a:solidFill>
              </a:rPr>
              <a:t>وسائل التقديم</a:t>
            </a:r>
          </a:p>
        </p:txBody>
      </p:sp>
      <p:sp>
        <p:nvSpPr>
          <p:cNvPr id="32" name="مستطيل 31"/>
          <p:cNvSpPr/>
          <p:nvPr/>
        </p:nvSpPr>
        <p:spPr>
          <a:xfrm>
            <a:off x="1058144" y="4304368"/>
            <a:ext cx="6180856" cy="2748253"/>
          </a:xfrm>
          <a:prstGeom prst="rect">
            <a:avLst/>
          </a:prstGeom>
        </p:spPr>
        <p:txBody>
          <a:bodyPr wrap="square">
            <a:spAutoFit/>
          </a:bodyPr>
          <a:lstStyle/>
          <a:p>
            <a:pPr marL="430530" indent="-430530" algn="justLow" rtl="1">
              <a:lnSpc>
                <a:spcPct val="150000"/>
              </a:lnSpc>
              <a:buFont typeface="Arial" pitchFamily="34" charset="0"/>
              <a:buChar char="•"/>
            </a:pPr>
            <a:r>
              <a:rPr lang="ar-IQ" sz="4000" b="1" dirty="0">
                <a:solidFill>
                  <a:schemeClr val="bg1"/>
                </a:solidFill>
              </a:rPr>
              <a:t>شرائح باوربوينت</a:t>
            </a:r>
          </a:p>
          <a:p>
            <a:pPr marL="411480" indent="-411480" algn="justLow" rtl="1">
              <a:lnSpc>
                <a:spcPct val="150000"/>
              </a:lnSpc>
              <a:buFont typeface="Arial" pitchFamily="34" charset="0"/>
              <a:buChar char="•"/>
            </a:pPr>
            <a:r>
              <a:rPr lang="ar-IQ" sz="4000" b="1" dirty="0">
                <a:solidFill>
                  <a:schemeClr val="bg1"/>
                </a:solidFill>
              </a:rPr>
              <a:t>مقاطـــــــع فيديو</a:t>
            </a:r>
          </a:p>
          <a:p>
            <a:pPr marL="411480" indent="-411480" algn="justLow" rtl="1">
              <a:lnSpc>
                <a:spcPct val="150000"/>
              </a:lnSpc>
              <a:buFont typeface="Arial" pitchFamily="34" charset="0"/>
              <a:buChar char="•"/>
            </a:pPr>
            <a:r>
              <a:rPr lang="ar-IQ" sz="4000" b="1" dirty="0">
                <a:solidFill>
                  <a:schemeClr val="bg1"/>
                </a:solidFill>
              </a:rPr>
              <a:t>اختبارات قصيرة و مناقشة</a:t>
            </a:r>
          </a:p>
        </p:txBody>
      </p:sp>
      <p:sp>
        <p:nvSpPr>
          <p:cNvPr id="33" name="Title 1"/>
          <p:cNvSpPr txBox="1">
            <a:spLocks/>
          </p:cNvSpPr>
          <p:nvPr/>
        </p:nvSpPr>
        <p:spPr>
          <a:xfrm>
            <a:off x="6806278" y="942565"/>
            <a:ext cx="4709936" cy="10639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58368" indent="-493776" rtl="1">
              <a:buClr>
                <a:schemeClr val="tx1">
                  <a:shade val="95000"/>
                </a:schemeClr>
              </a:buClr>
            </a:pPr>
            <a:r>
              <a:rPr lang="ar-IQ" sz="4800" b="1" dirty="0">
                <a:ln w="10541" cmpd="sng">
                  <a:solidFill>
                    <a:schemeClr val="accent1">
                      <a:shade val="88000"/>
                      <a:satMod val="110000"/>
                    </a:schemeClr>
                  </a:solidFill>
                  <a:prstDash val="solid"/>
                </a:ln>
                <a:latin typeface="Traditional Arabic" panose="02020603050405020304" pitchFamily="18" charset="-78"/>
                <a:cs typeface="Traditional Arabic" panose="02020603050405020304" pitchFamily="18" charset="-78"/>
              </a:rPr>
              <a:t>طريقة تقديم المحتوى </a:t>
            </a:r>
            <a:endParaRPr lang="en-US" sz="4800" b="1" dirty="0">
              <a:ln w="10541" cmpd="sng">
                <a:solidFill>
                  <a:schemeClr val="accent1">
                    <a:shade val="88000"/>
                    <a:satMod val="110000"/>
                  </a:schemeClr>
                </a:solidFill>
                <a:prstDash val="solid"/>
              </a:ln>
              <a:latin typeface="Traditional Arabic" panose="02020603050405020304" pitchFamily="18" charset="-78"/>
              <a:cs typeface="Traditional Arabic" panose="02020603050405020304"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92" name="Group 7">
            <a:extLst>
              <a:ext uri="{FF2B5EF4-FFF2-40B4-BE49-F238E27FC236}">
                <a16:creationId xmlns:a16="http://schemas.microsoft.com/office/drawing/2014/main" id="{21ABDA7A-2CEB-4221-A855-1A8E341672F7}"/>
              </a:ext>
            </a:extLst>
          </p:cNvPr>
          <p:cNvGrpSpPr/>
          <p:nvPr/>
        </p:nvGrpSpPr>
        <p:grpSpPr>
          <a:xfrm>
            <a:off x="-1024868" y="9963150"/>
            <a:ext cx="7295490" cy="783580"/>
            <a:chOff x="0" y="0"/>
            <a:chExt cx="1921446" cy="206375"/>
          </a:xfrm>
        </p:grpSpPr>
        <p:sp>
          <p:nvSpPr>
            <p:cNvPr id="93" name="Freeform 8">
              <a:extLst>
                <a:ext uri="{FF2B5EF4-FFF2-40B4-BE49-F238E27FC236}">
                  <a16:creationId xmlns:a16="http://schemas.microsoft.com/office/drawing/2014/main" id="{D89A03D9-8ECD-40F9-AF57-835460E28D99}"/>
                </a:ext>
              </a:extLst>
            </p:cNvPr>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4" name="TextBox 9">
              <a:extLst>
                <a:ext uri="{FF2B5EF4-FFF2-40B4-BE49-F238E27FC236}">
                  <a16:creationId xmlns:a16="http://schemas.microsoft.com/office/drawing/2014/main" id="{4F22C810-98B1-448E-AA75-FC75B9883507}"/>
                </a:ext>
              </a:extLst>
            </p:cNvPr>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2" name="مربع نص 11">
            <a:extLst>
              <a:ext uri="{FF2B5EF4-FFF2-40B4-BE49-F238E27FC236}">
                <a16:creationId xmlns:a16="http://schemas.microsoft.com/office/drawing/2014/main" id="{4E44C7F5-4282-4D24-AED1-87F5B07FCD2D}"/>
              </a:ext>
            </a:extLst>
          </p:cNvPr>
          <p:cNvSpPr txBox="1"/>
          <p:nvPr/>
        </p:nvSpPr>
        <p:spPr>
          <a:xfrm>
            <a:off x="4114800" y="-38100"/>
            <a:ext cx="14138031" cy="9398342"/>
          </a:xfrm>
          <a:prstGeom prst="rect">
            <a:avLst/>
          </a:prstGeom>
          <a:noFill/>
        </p:spPr>
        <p:txBody>
          <a:bodyPr wrap="square">
            <a:spAutoFit/>
          </a:bodyPr>
          <a:lstStyle/>
          <a:p>
            <a:pPr marL="0" marR="0" lvl="0" indent="0" algn="just" defTabSz="914400" rtl="1" eaLnBrk="1" fontAlgn="auto" latinLnBrk="0" hangingPunct="1">
              <a:lnSpc>
                <a:spcPct val="115000"/>
              </a:lnSpc>
              <a:spcBef>
                <a:spcPts val="0"/>
              </a:spcBef>
              <a:spcAft>
                <a:spcPts val="0"/>
              </a:spcAft>
              <a:buClrTx/>
              <a:buSzTx/>
              <a:buFontTx/>
              <a:buNone/>
              <a:tabLst/>
              <a:defRPr/>
            </a:pPr>
            <a:r>
              <a:rPr kumimoji="0" lang="ar-IQ" sz="66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2- </a:t>
            </a:r>
            <a:r>
              <a:rPr kumimoji="0" lang="ar-SA" sz="66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العوامل الخاصة بالبيئة التي يعيش فيها الفرد:</a:t>
            </a:r>
            <a:endParaRPr kumimoji="0" lang="en-US" sz="66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0"/>
              </a:spcAft>
              <a:buClrTx/>
              <a:buSzTx/>
              <a:buFont typeface="Simplified Arabic" panose="02020603050405020304" pitchFamily="18" charset="-78"/>
              <a:buChar char="-"/>
              <a:tabLst/>
              <a:defRPr/>
            </a:pPr>
            <a:r>
              <a:rPr kumimoji="0" lang="ar-SA" sz="66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المظاهر المادية </a:t>
            </a:r>
            <a:r>
              <a:rPr kumimoji="0" lang="ar-SA" sz="66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(الملاعب ، المدرسة ، البيت ، المنطقة التي يعيش فيها المتعلم ، ...كلها تساعد في عملية التعلم)</a:t>
            </a:r>
            <a:endParaRPr kumimoji="0" lang="ar-IQ" sz="66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endParaRPr>
          </a:p>
          <a:p>
            <a:pPr marL="342900" marR="0" lvl="0" indent="-342900" algn="just" defTabSz="914400" rtl="1" eaLnBrk="1" fontAlgn="auto" latinLnBrk="0" hangingPunct="1">
              <a:lnSpc>
                <a:spcPct val="115000"/>
              </a:lnSpc>
              <a:spcBef>
                <a:spcPts val="0"/>
              </a:spcBef>
              <a:spcAft>
                <a:spcPts val="0"/>
              </a:spcAft>
              <a:buClrTx/>
              <a:buSzTx/>
              <a:buFont typeface="Simplified Arabic" panose="02020603050405020304" pitchFamily="18" charset="-78"/>
              <a:buChar char="-"/>
              <a:tabLst/>
              <a:defRPr/>
            </a:pPr>
            <a:endParaRPr kumimoji="0" lang="en-US" sz="66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1000"/>
              </a:spcAft>
              <a:buClrTx/>
              <a:buSzTx/>
              <a:buFont typeface="Simplified Arabic" panose="02020603050405020304" pitchFamily="18" charset="-78"/>
              <a:buChar char="-"/>
              <a:tabLst/>
              <a:defRPr/>
            </a:pPr>
            <a:r>
              <a:rPr kumimoji="0" lang="ar-SA" sz="660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الظروف المختلفة التي تحيط بالمتعلم </a:t>
            </a:r>
            <a:r>
              <a:rPr kumimoji="0" lang="ar-SA" sz="66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(علاقته مع الهيئة التعليمية ، او مع افراد المجتمع وكذلك مع عائلته)</a:t>
            </a:r>
            <a:endParaRPr kumimoji="0" lang="en-US" sz="66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9" name="صورة 8">
            <a:extLst>
              <a:ext uri="{FF2B5EF4-FFF2-40B4-BE49-F238E27FC236}">
                <a16:creationId xmlns:a16="http://schemas.microsoft.com/office/drawing/2014/main" id="{743D1710-1B91-4392-B98A-09B3B2979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9" y="169295"/>
            <a:ext cx="3938494" cy="4128933"/>
          </a:xfrm>
          <a:prstGeom prst="rect">
            <a:avLst/>
          </a:prstGeom>
        </p:spPr>
      </p:pic>
      <p:pic>
        <p:nvPicPr>
          <p:cNvPr id="13" name="صورة 12">
            <a:extLst>
              <a:ext uri="{FF2B5EF4-FFF2-40B4-BE49-F238E27FC236}">
                <a16:creationId xmlns:a16="http://schemas.microsoft.com/office/drawing/2014/main" id="{98C9822D-D464-4000-A6AB-A636E71D3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46" y="4289436"/>
            <a:ext cx="3950217" cy="5673714"/>
          </a:xfrm>
          <a:prstGeom prst="rect">
            <a:avLst/>
          </a:prstGeom>
        </p:spPr>
      </p:pic>
    </p:spTree>
    <p:extLst>
      <p:ext uri="{BB962C8B-B14F-4D97-AF65-F5344CB8AC3E}">
        <p14:creationId xmlns:p14="http://schemas.microsoft.com/office/powerpoint/2010/main" val="327449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92" name="Group 7">
            <a:extLst>
              <a:ext uri="{FF2B5EF4-FFF2-40B4-BE49-F238E27FC236}">
                <a16:creationId xmlns:a16="http://schemas.microsoft.com/office/drawing/2014/main" id="{21ABDA7A-2CEB-4221-A855-1A8E341672F7}"/>
              </a:ext>
            </a:extLst>
          </p:cNvPr>
          <p:cNvGrpSpPr/>
          <p:nvPr/>
        </p:nvGrpSpPr>
        <p:grpSpPr>
          <a:xfrm>
            <a:off x="-1024868" y="9963150"/>
            <a:ext cx="7295490" cy="783580"/>
            <a:chOff x="0" y="0"/>
            <a:chExt cx="1921446" cy="206375"/>
          </a:xfrm>
        </p:grpSpPr>
        <p:sp>
          <p:nvSpPr>
            <p:cNvPr id="93" name="Freeform 8">
              <a:extLst>
                <a:ext uri="{FF2B5EF4-FFF2-40B4-BE49-F238E27FC236}">
                  <a16:creationId xmlns:a16="http://schemas.microsoft.com/office/drawing/2014/main" id="{D89A03D9-8ECD-40F9-AF57-835460E28D99}"/>
                </a:ext>
              </a:extLst>
            </p:cNvPr>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4" name="TextBox 9">
              <a:extLst>
                <a:ext uri="{FF2B5EF4-FFF2-40B4-BE49-F238E27FC236}">
                  <a16:creationId xmlns:a16="http://schemas.microsoft.com/office/drawing/2014/main" id="{4F22C810-98B1-448E-AA75-FC75B9883507}"/>
                </a:ext>
              </a:extLst>
            </p:cNvPr>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1" name="مربع نص 10">
            <a:extLst>
              <a:ext uri="{FF2B5EF4-FFF2-40B4-BE49-F238E27FC236}">
                <a16:creationId xmlns:a16="http://schemas.microsoft.com/office/drawing/2014/main" id="{F1A9AEAB-B46F-4AF9-83A7-7BC66793C681}"/>
              </a:ext>
            </a:extLst>
          </p:cNvPr>
          <p:cNvSpPr txBox="1"/>
          <p:nvPr/>
        </p:nvSpPr>
        <p:spPr>
          <a:xfrm>
            <a:off x="4331676" y="-38100"/>
            <a:ext cx="13956323" cy="10514673"/>
          </a:xfrm>
          <a:prstGeom prst="rect">
            <a:avLst/>
          </a:prstGeom>
          <a:noFill/>
        </p:spPr>
        <p:txBody>
          <a:bodyPr wrap="square">
            <a:spAutoFit/>
          </a:bodyPr>
          <a:lstStyle/>
          <a:p>
            <a:pPr marL="0" marR="0" lvl="0" indent="0" algn="just" defTabSz="914400" rtl="1" eaLnBrk="1" fontAlgn="auto" latinLnBrk="0" hangingPunct="1">
              <a:lnSpc>
                <a:spcPct val="115000"/>
              </a:lnSpc>
              <a:spcBef>
                <a:spcPts val="0"/>
              </a:spcBef>
              <a:spcAft>
                <a:spcPts val="1000"/>
              </a:spcAft>
              <a:buClrTx/>
              <a:buSzTx/>
              <a:buFontTx/>
              <a:buNone/>
              <a:tabLst/>
              <a:defRPr/>
            </a:pPr>
            <a:r>
              <a:rPr kumimoji="0" lang="ar-IQ"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3- </a:t>
            </a:r>
            <a:r>
              <a:rPr kumimoji="0" lang="ar-SA"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عوامل تتعلق بالتدريس في عملية التعلم :</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1" eaLnBrk="1" fontAlgn="auto" latinLnBrk="0" hangingPunct="1">
              <a:lnSpc>
                <a:spcPct val="115000"/>
              </a:lnSpc>
              <a:spcBef>
                <a:spcPts val="0"/>
              </a:spcBef>
              <a:spcAft>
                <a:spcPts val="1000"/>
              </a:spcAft>
              <a:buClrTx/>
              <a:buSzTx/>
              <a:buFontTx/>
              <a:buNone/>
              <a:tabLst/>
              <a:defRPr/>
            </a:pPr>
            <a:r>
              <a:rPr kumimoji="0" lang="ar-SA"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هناك العديد من الصفات والخصائص التي يجب ان يتمتع بها من يقوم بعملية التعليم </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0"/>
              </a:spcAft>
              <a:buClrTx/>
              <a:buSzTx/>
              <a:buFont typeface="Simplified Arabic" panose="02020603050405020304" pitchFamily="18" charset="-78"/>
              <a:buChar char="-"/>
              <a:tabLst/>
              <a:defRPr/>
            </a:pPr>
            <a:r>
              <a:rPr kumimoji="0" lang="ar-SA"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ان يمتلك من يقوم بعملية التعليم معلومات كافية عن المادة او المهارة المراد تعليمها .</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0"/>
              </a:spcAft>
              <a:buClrTx/>
              <a:buSzTx/>
              <a:buFont typeface="Simplified Arabic" panose="02020603050405020304" pitchFamily="18" charset="-78"/>
              <a:buChar char="-"/>
              <a:tabLst/>
              <a:defRPr/>
            </a:pPr>
            <a:r>
              <a:rPr kumimoji="0" lang="ar-SA"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ان يكون مؤهلا لعملية التعليم.</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0"/>
              </a:spcAft>
              <a:buClrTx/>
              <a:buSzTx/>
              <a:buFont typeface="Simplified Arabic" panose="02020603050405020304" pitchFamily="18" charset="-78"/>
              <a:buChar char="-"/>
              <a:tabLst/>
              <a:defRPr/>
            </a:pPr>
            <a:r>
              <a:rPr kumimoji="0" lang="ar-SA"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ان يساعد المتعلمين على اكتساب المهارات اللازمة.</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0"/>
              </a:spcAft>
              <a:buClrTx/>
              <a:buSzTx/>
              <a:buFont typeface="Simplified Arabic" panose="02020603050405020304" pitchFamily="18" charset="-78"/>
              <a:buChar char="-"/>
              <a:tabLst/>
              <a:defRPr/>
            </a:pPr>
            <a:r>
              <a:rPr kumimoji="0" lang="ar-SA"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احترام المتعلمين وتشجيعهم على عملية التعلم .</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0"/>
              </a:spcAft>
              <a:buClrTx/>
              <a:buSzTx/>
              <a:buFont typeface="Simplified Arabic" panose="02020603050405020304" pitchFamily="18" charset="-78"/>
              <a:buChar char="-"/>
              <a:tabLst/>
              <a:defRPr/>
            </a:pPr>
            <a:r>
              <a:rPr kumimoji="0" lang="ar-SA"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ان ينمي الدافع لدى المتعلم ويساعده على الاستمرار في عملية التعلم دون ملل من خلال زيادة الرغبة والتشويق.</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1" eaLnBrk="1" fontAlgn="auto" latinLnBrk="0" hangingPunct="1">
              <a:lnSpc>
                <a:spcPct val="115000"/>
              </a:lnSpc>
              <a:spcBef>
                <a:spcPts val="0"/>
              </a:spcBef>
              <a:spcAft>
                <a:spcPts val="1000"/>
              </a:spcAft>
              <a:buClrTx/>
              <a:buSzTx/>
              <a:buFont typeface="Simplified Arabic" panose="02020603050405020304" pitchFamily="18" charset="-78"/>
              <a:buChar char="-"/>
              <a:tabLst/>
              <a:defRPr/>
            </a:pPr>
            <a:r>
              <a:rPr kumimoji="0" lang="ar-SA"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ان يساعد المتعلم على خلق وتنمية التفكير والتعبير عن العواطف والمشاعر .</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9" name="صورة 8">
            <a:extLst>
              <a:ext uri="{FF2B5EF4-FFF2-40B4-BE49-F238E27FC236}">
                <a16:creationId xmlns:a16="http://schemas.microsoft.com/office/drawing/2014/main" id="{F1BA0D1B-4337-4C7A-8219-74FD009B8C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0700"/>
            <a:ext cx="4331676" cy="4362450"/>
          </a:xfrm>
          <a:prstGeom prst="rect">
            <a:avLst/>
          </a:prstGeom>
        </p:spPr>
      </p:pic>
      <p:pic>
        <p:nvPicPr>
          <p:cNvPr id="12" name="صورة 11">
            <a:extLst>
              <a:ext uri="{FF2B5EF4-FFF2-40B4-BE49-F238E27FC236}">
                <a16:creationId xmlns:a16="http://schemas.microsoft.com/office/drawing/2014/main" id="{6EE85419-C856-4D08-9474-7461DC8CE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638300"/>
            <a:ext cx="4324257" cy="3962400"/>
          </a:xfrm>
          <a:prstGeom prst="rect">
            <a:avLst/>
          </a:prstGeom>
        </p:spPr>
      </p:pic>
    </p:spTree>
    <p:extLst>
      <p:ext uri="{BB962C8B-B14F-4D97-AF65-F5344CB8AC3E}">
        <p14:creationId xmlns:p14="http://schemas.microsoft.com/office/powerpoint/2010/main" val="3548172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92" name="Group 7">
            <a:extLst>
              <a:ext uri="{FF2B5EF4-FFF2-40B4-BE49-F238E27FC236}">
                <a16:creationId xmlns:a16="http://schemas.microsoft.com/office/drawing/2014/main" id="{21ABDA7A-2CEB-4221-A855-1A8E341672F7}"/>
              </a:ext>
            </a:extLst>
          </p:cNvPr>
          <p:cNvGrpSpPr/>
          <p:nvPr/>
        </p:nvGrpSpPr>
        <p:grpSpPr>
          <a:xfrm>
            <a:off x="-1024868" y="9963150"/>
            <a:ext cx="7295490" cy="783580"/>
            <a:chOff x="0" y="0"/>
            <a:chExt cx="1921446" cy="206375"/>
          </a:xfrm>
        </p:grpSpPr>
        <p:sp>
          <p:nvSpPr>
            <p:cNvPr id="93" name="Freeform 8">
              <a:extLst>
                <a:ext uri="{FF2B5EF4-FFF2-40B4-BE49-F238E27FC236}">
                  <a16:creationId xmlns:a16="http://schemas.microsoft.com/office/drawing/2014/main" id="{D89A03D9-8ECD-40F9-AF57-835460E28D99}"/>
                </a:ext>
              </a:extLst>
            </p:cNvPr>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4" name="TextBox 9">
              <a:extLst>
                <a:ext uri="{FF2B5EF4-FFF2-40B4-BE49-F238E27FC236}">
                  <a16:creationId xmlns:a16="http://schemas.microsoft.com/office/drawing/2014/main" id="{4F22C810-98B1-448E-AA75-FC75B9883507}"/>
                </a:ext>
              </a:extLst>
            </p:cNvPr>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1" name="مربع نص 10">
            <a:extLst>
              <a:ext uri="{FF2B5EF4-FFF2-40B4-BE49-F238E27FC236}">
                <a16:creationId xmlns:a16="http://schemas.microsoft.com/office/drawing/2014/main" id="{2A8F926C-7DD8-4B19-BD88-FF16B63BB045}"/>
              </a:ext>
            </a:extLst>
          </p:cNvPr>
          <p:cNvSpPr txBox="1"/>
          <p:nvPr/>
        </p:nvSpPr>
        <p:spPr>
          <a:xfrm>
            <a:off x="2507475" y="-38100"/>
            <a:ext cx="13494525" cy="1015663"/>
          </a:xfrm>
          <a:prstGeom prst="rect">
            <a:avLst/>
          </a:prstGeom>
          <a:noFill/>
        </p:spPr>
        <p:txBody>
          <a:bodyPr wrap="square">
            <a:spAutoFit/>
          </a:bodyPr>
          <a:lstStyle/>
          <a:p>
            <a:pPr algn="ctr"/>
            <a:r>
              <a:rPr kumimoji="0" lang="ar-IQ" sz="6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شروط التعلم</a:t>
            </a:r>
            <a:r>
              <a:rPr kumimoji="0" lang="ar-IQ"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 :</a:t>
            </a:r>
            <a:endParaRPr lang="en-US" sz="6000" dirty="0"/>
          </a:p>
        </p:txBody>
      </p:sp>
      <p:sp>
        <p:nvSpPr>
          <p:cNvPr id="13" name="مربع نص 12">
            <a:extLst>
              <a:ext uri="{FF2B5EF4-FFF2-40B4-BE49-F238E27FC236}">
                <a16:creationId xmlns:a16="http://schemas.microsoft.com/office/drawing/2014/main" id="{5A77F1B2-91F6-452F-BAC5-6A31B724E5A9}"/>
              </a:ext>
            </a:extLst>
          </p:cNvPr>
          <p:cNvSpPr txBox="1"/>
          <p:nvPr/>
        </p:nvSpPr>
        <p:spPr>
          <a:xfrm>
            <a:off x="4324257" y="882014"/>
            <a:ext cx="13963743" cy="8268417"/>
          </a:xfrm>
          <a:prstGeom prst="rect">
            <a:avLst/>
          </a:prstGeom>
          <a:noFill/>
        </p:spPr>
        <p:txBody>
          <a:bodyPr wrap="square">
            <a:spAutoFit/>
          </a:bodyPr>
          <a:lstStyle/>
          <a:p>
            <a:pPr marL="228600" marR="0" lvl="0" indent="0" algn="just" defTabSz="914400" rtl="1" eaLnBrk="1" fontAlgn="auto" latinLnBrk="0" hangingPunct="1">
              <a:lnSpc>
                <a:spcPct val="115000"/>
              </a:lnSpc>
              <a:spcBef>
                <a:spcPts val="0"/>
              </a:spcBef>
              <a:spcAft>
                <a:spcPts val="1000"/>
              </a:spcAft>
              <a:buClrTx/>
              <a:buSzTx/>
              <a:buFontTx/>
              <a:buNone/>
              <a:tabLst>
                <a:tab pos="271145" algn="l"/>
              </a:tabLst>
              <a:defRPr/>
            </a:pPr>
            <a:r>
              <a:rPr kumimoji="0" lang="ar-IQ"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1-	</a:t>
            </a:r>
            <a:r>
              <a:rPr kumimoji="0" lang="ar-IQ" sz="6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الدافع : </a:t>
            </a:r>
            <a:r>
              <a:rPr kumimoji="0" lang="ar-IQ"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هو الطاقة الكامنة والرغبة الجامحة عند الفرد التي تدفعه على القيام بعملية التعلم ، بحيث يتكيف مع البيئة الخارجية التي تحقق له غاياته واهدافه ، أي لاوجود للتعلم دون دوافع ، والدافع هو المحرك والمثير الداخلي الذي يؤثر في سلوك الفرد فيدفعه الى التحرك نحو هدف معين لإشباع رغباته </a:t>
            </a:r>
            <a:r>
              <a:rPr kumimoji="0" lang="ar-IQ"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0" name="صورة 9">
            <a:extLst>
              <a:ext uri="{FF2B5EF4-FFF2-40B4-BE49-F238E27FC236}">
                <a16:creationId xmlns:a16="http://schemas.microsoft.com/office/drawing/2014/main" id="{289AA890-346B-48DA-BFAD-1109FBDDE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82" y="4358073"/>
            <a:ext cx="4097215" cy="5596285"/>
          </a:xfrm>
          <a:prstGeom prst="rect">
            <a:avLst/>
          </a:prstGeom>
        </p:spPr>
      </p:pic>
    </p:spTree>
    <p:extLst>
      <p:ext uri="{BB962C8B-B14F-4D97-AF65-F5344CB8AC3E}">
        <p14:creationId xmlns:p14="http://schemas.microsoft.com/office/powerpoint/2010/main" val="4105434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92" name="Group 7">
            <a:extLst>
              <a:ext uri="{FF2B5EF4-FFF2-40B4-BE49-F238E27FC236}">
                <a16:creationId xmlns:a16="http://schemas.microsoft.com/office/drawing/2014/main" id="{21ABDA7A-2CEB-4221-A855-1A8E341672F7}"/>
              </a:ext>
            </a:extLst>
          </p:cNvPr>
          <p:cNvGrpSpPr/>
          <p:nvPr/>
        </p:nvGrpSpPr>
        <p:grpSpPr>
          <a:xfrm>
            <a:off x="-1024868" y="9963150"/>
            <a:ext cx="7295490" cy="783580"/>
            <a:chOff x="0" y="0"/>
            <a:chExt cx="1921446" cy="206375"/>
          </a:xfrm>
        </p:grpSpPr>
        <p:sp>
          <p:nvSpPr>
            <p:cNvPr id="93" name="Freeform 8">
              <a:extLst>
                <a:ext uri="{FF2B5EF4-FFF2-40B4-BE49-F238E27FC236}">
                  <a16:creationId xmlns:a16="http://schemas.microsoft.com/office/drawing/2014/main" id="{D89A03D9-8ECD-40F9-AF57-835460E28D99}"/>
                </a:ext>
              </a:extLst>
            </p:cNvPr>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4" name="TextBox 9">
              <a:extLst>
                <a:ext uri="{FF2B5EF4-FFF2-40B4-BE49-F238E27FC236}">
                  <a16:creationId xmlns:a16="http://schemas.microsoft.com/office/drawing/2014/main" id="{4F22C810-98B1-448E-AA75-FC75B9883507}"/>
                </a:ext>
              </a:extLst>
            </p:cNvPr>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1" name="مربع نص 10">
            <a:extLst>
              <a:ext uri="{FF2B5EF4-FFF2-40B4-BE49-F238E27FC236}">
                <a16:creationId xmlns:a16="http://schemas.microsoft.com/office/drawing/2014/main" id="{65FFC7E0-4224-45E9-9111-DFCC582817A1}"/>
              </a:ext>
            </a:extLst>
          </p:cNvPr>
          <p:cNvSpPr txBox="1"/>
          <p:nvPr/>
        </p:nvSpPr>
        <p:spPr>
          <a:xfrm>
            <a:off x="5410200" y="-38100"/>
            <a:ext cx="12877800" cy="9526582"/>
          </a:xfrm>
          <a:prstGeom prst="rect">
            <a:avLst/>
          </a:prstGeom>
          <a:noFill/>
        </p:spPr>
        <p:txBody>
          <a:bodyPr wrap="square">
            <a:spAutoFit/>
          </a:bodyPr>
          <a:lstStyle/>
          <a:p>
            <a:pPr marL="228600" marR="0" lvl="0" indent="0" algn="just" defTabSz="914400" rtl="1" eaLnBrk="1" fontAlgn="auto" latinLnBrk="0" hangingPunct="1">
              <a:lnSpc>
                <a:spcPct val="115000"/>
              </a:lnSpc>
              <a:spcBef>
                <a:spcPts val="0"/>
              </a:spcBef>
              <a:spcAft>
                <a:spcPts val="1000"/>
              </a:spcAft>
              <a:buClrTx/>
              <a:buSzTx/>
              <a:buFontTx/>
              <a:buNone/>
              <a:tabLst>
                <a:tab pos="271145" algn="l"/>
              </a:tabLst>
              <a:defRPr/>
            </a:pPr>
            <a:r>
              <a:rPr kumimoji="0" lang="ar-IQ" sz="6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2-	الممارسة او التدريب </a:t>
            </a:r>
            <a:r>
              <a:rPr kumimoji="0" lang="ar-IQ"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a:t>
            </a:r>
          </a:p>
          <a:p>
            <a:pPr marL="228600" marR="0" lvl="0" indent="0" algn="just" defTabSz="914400" rtl="1" eaLnBrk="1" fontAlgn="auto" latinLnBrk="0" hangingPunct="1">
              <a:lnSpc>
                <a:spcPct val="115000"/>
              </a:lnSpc>
              <a:spcBef>
                <a:spcPts val="0"/>
              </a:spcBef>
              <a:spcAft>
                <a:spcPts val="1000"/>
              </a:spcAft>
              <a:buClrTx/>
              <a:buSzTx/>
              <a:buFontTx/>
              <a:buNone/>
              <a:tabLst>
                <a:tab pos="271145" algn="l"/>
              </a:tabLst>
              <a:defRPr/>
            </a:pPr>
            <a:r>
              <a:rPr kumimoji="0" lang="ar-IQ"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ان الهدف من ممارسة المتعلم للمهارة هو لزيادة قدرته على الاداء في المواقف المستقبلية التي تواجهه والتي تتطلب اداء هذه المهارة بدرجة عالية من الكفاءة والفاعلية ، لذا يتطلب من المتعلم الممارسة المستمرة والمنتظمة لعملية التعلم ، اذ لولاها لا يحصل الاتقان المطلوب للمهارة المتعلمة .</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9" name="صورة 8">
            <a:extLst>
              <a:ext uri="{FF2B5EF4-FFF2-40B4-BE49-F238E27FC236}">
                <a16:creationId xmlns:a16="http://schemas.microsoft.com/office/drawing/2014/main" id="{B0A778A7-E8B0-4B98-B9B1-5339B90BB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5914292"/>
            <a:ext cx="5334000" cy="4057650"/>
          </a:xfrm>
          <a:prstGeom prst="rect">
            <a:avLst/>
          </a:prstGeom>
        </p:spPr>
      </p:pic>
      <p:pic>
        <p:nvPicPr>
          <p:cNvPr id="12" name="صورة 11">
            <a:extLst>
              <a:ext uri="{FF2B5EF4-FFF2-40B4-BE49-F238E27FC236}">
                <a16:creationId xmlns:a16="http://schemas.microsoft.com/office/drawing/2014/main" id="{95DEE2CD-F49C-4E1E-BCB3-405D1D1B9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624" y="1790700"/>
            <a:ext cx="5492424" cy="4114800"/>
          </a:xfrm>
          <a:prstGeom prst="rect">
            <a:avLst/>
          </a:prstGeom>
        </p:spPr>
      </p:pic>
    </p:spTree>
    <p:extLst>
      <p:ext uri="{BB962C8B-B14F-4D97-AF65-F5344CB8AC3E}">
        <p14:creationId xmlns:p14="http://schemas.microsoft.com/office/powerpoint/2010/main" val="29404531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92" name="Group 7">
            <a:extLst>
              <a:ext uri="{FF2B5EF4-FFF2-40B4-BE49-F238E27FC236}">
                <a16:creationId xmlns:a16="http://schemas.microsoft.com/office/drawing/2014/main" id="{21ABDA7A-2CEB-4221-A855-1A8E341672F7}"/>
              </a:ext>
            </a:extLst>
          </p:cNvPr>
          <p:cNvGrpSpPr/>
          <p:nvPr/>
        </p:nvGrpSpPr>
        <p:grpSpPr>
          <a:xfrm>
            <a:off x="-1024868" y="9963150"/>
            <a:ext cx="7295490" cy="783580"/>
            <a:chOff x="0" y="0"/>
            <a:chExt cx="1921446" cy="206375"/>
          </a:xfrm>
        </p:grpSpPr>
        <p:sp>
          <p:nvSpPr>
            <p:cNvPr id="93" name="Freeform 8">
              <a:extLst>
                <a:ext uri="{FF2B5EF4-FFF2-40B4-BE49-F238E27FC236}">
                  <a16:creationId xmlns:a16="http://schemas.microsoft.com/office/drawing/2014/main" id="{D89A03D9-8ECD-40F9-AF57-835460E28D99}"/>
                </a:ext>
              </a:extLst>
            </p:cNvPr>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4" name="TextBox 9">
              <a:extLst>
                <a:ext uri="{FF2B5EF4-FFF2-40B4-BE49-F238E27FC236}">
                  <a16:creationId xmlns:a16="http://schemas.microsoft.com/office/drawing/2014/main" id="{4F22C810-98B1-448E-AA75-FC75B9883507}"/>
                </a:ext>
              </a:extLst>
            </p:cNvPr>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1" name="مربع نص 10">
            <a:extLst>
              <a:ext uri="{FF2B5EF4-FFF2-40B4-BE49-F238E27FC236}">
                <a16:creationId xmlns:a16="http://schemas.microsoft.com/office/drawing/2014/main" id="{F1A3113D-DE79-4A5A-9CED-CE80FE7E69AF}"/>
              </a:ext>
            </a:extLst>
          </p:cNvPr>
          <p:cNvSpPr txBox="1"/>
          <p:nvPr/>
        </p:nvSpPr>
        <p:spPr>
          <a:xfrm>
            <a:off x="4648200" y="0"/>
            <a:ext cx="13639800" cy="8358570"/>
          </a:xfrm>
          <a:prstGeom prst="rect">
            <a:avLst/>
          </a:prstGeom>
          <a:noFill/>
        </p:spPr>
        <p:txBody>
          <a:bodyPr wrap="square">
            <a:spAutoFit/>
          </a:bodyPr>
          <a:lstStyle/>
          <a:p>
            <a:pPr marL="0" marR="0" lvl="0" indent="0" algn="ctr" defTabSz="914400" rtl="1" eaLnBrk="1" fontAlgn="auto" latinLnBrk="0" hangingPunct="1">
              <a:lnSpc>
                <a:spcPct val="115000"/>
              </a:lnSpc>
              <a:spcBef>
                <a:spcPts val="0"/>
              </a:spcBef>
              <a:spcAft>
                <a:spcPts val="1000"/>
              </a:spcAft>
              <a:buClrTx/>
              <a:buSzTx/>
              <a:buFontTx/>
              <a:buNone/>
              <a:tabLst>
                <a:tab pos="271145" algn="l"/>
              </a:tabLst>
              <a:defRPr/>
            </a:pPr>
            <a:r>
              <a:rPr kumimoji="0" lang="ar-IQ"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3-النضج :</a:t>
            </a:r>
          </a:p>
          <a:p>
            <a:pPr marL="0" marR="0" lvl="0" indent="0" algn="just" defTabSz="914400" rtl="1" eaLnBrk="1" fontAlgn="auto" latinLnBrk="0" hangingPunct="1">
              <a:lnSpc>
                <a:spcPct val="115000"/>
              </a:lnSpc>
              <a:spcBef>
                <a:spcPts val="0"/>
              </a:spcBef>
              <a:spcAft>
                <a:spcPts val="1000"/>
              </a:spcAft>
              <a:buClrTx/>
              <a:buSzTx/>
              <a:buFontTx/>
              <a:buNone/>
              <a:tabLst>
                <a:tab pos="271145" algn="l"/>
              </a:tabLst>
              <a:defRPr/>
            </a:pPr>
            <a:r>
              <a:rPr kumimoji="0" lang="ar-IQ" sz="6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هو التطور والتغير الحاصل في جسم وعقل المتعلم والذي يجعله يصل الى عمر محدد يساعده على تعلم واداء الحركة المطلوب اداؤها وبتكامل صحيح، علما ان لكل مهارة او فعالية رياضية عمر محدد ، فالنضج المطلوب لبداية تعلم حركات </a:t>
            </a:r>
            <a:r>
              <a:rPr kumimoji="0" lang="ar-IQ" sz="66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الجمناستك</a:t>
            </a:r>
            <a:r>
              <a:rPr kumimoji="0" lang="ar-IQ" sz="6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والسباحة يبدا بأعمار(4-5) سنوات.</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9" name="صورة 8">
            <a:extLst>
              <a:ext uri="{FF2B5EF4-FFF2-40B4-BE49-F238E27FC236}">
                <a16:creationId xmlns:a16="http://schemas.microsoft.com/office/drawing/2014/main" id="{655B6D70-736C-4678-9D3D-4662B06E6F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648200" cy="5143500"/>
          </a:xfrm>
          <a:prstGeom prst="rect">
            <a:avLst/>
          </a:prstGeom>
        </p:spPr>
      </p:pic>
      <p:pic>
        <p:nvPicPr>
          <p:cNvPr id="12" name="صورة 11">
            <a:extLst>
              <a:ext uri="{FF2B5EF4-FFF2-40B4-BE49-F238E27FC236}">
                <a16:creationId xmlns:a16="http://schemas.microsoft.com/office/drawing/2014/main" id="{C88697E9-6519-4D6B-8753-A130265F52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43500"/>
            <a:ext cx="4648200" cy="4813740"/>
          </a:xfrm>
          <a:prstGeom prst="rect">
            <a:avLst/>
          </a:prstGeom>
        </p:spPr>
      </p:pic>
    </p:spTree>
    <p:extLst>
      <p:ext uri="{BB962C8B-B14F-4D97-AF65-F5344CB8AC3E}">
        <p14:creationId xmlns:p14="http://schemas.microsoft.com/office/powerpoint/2010/main" val="36180025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92" name="Group 7">
            <a:extLst>
              <a:ext uri="{FF2B5EF4-FFF2-40B4-BE49-F238E27FC236}">
                <a16:creationId xmlns:a16="http://schemas.microsoft.com/office/drawing/2014/main" id="{21ABDA7A-2CEB-4221-A855-1A8E341672F7}"/>
              </a:ext>
            </a:extLst>
          </p:cNvPr>
          <p:cNvGrpSpPr/>
          <p:nvPr/>
        </p:nvGrpSpPr>
        <p:grpSpPr>
          <a:xfrm>
            <a:off x="-1024868" y="9963150"/>
            <a:ext cx="7295490" cy="783580"/>
            <a:chOff x="0" y="0"/>
            <a:chExt cx="1921446" cy="206375"/>
          </a:xfrm>
        </p:grpSpPr>
        <p:sp>
          <p:nvSpPr>
            <p:cNvPr id="93" name="Freeform 8">
              <a:extLst>
                <a:ext uri="{FF2B5EF4-FFF2-40B4-BE49-F238E27FC236}">
                  <a16:creationId xmlns:a16="http://schemas.microsoft.com/office/drawing/2014/main" id="{D89A03D9-8ECD-40F9-AF57-835460E28D99}"/>
                </a:ext>
              </a:extLst>
            </p:cNvPr>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4" name="TextBox 9">
              <a:extLst>
                <a:ext uri="{FF2B5EF4-FFF2-40B4-BE49-F238E27FC236}">
                  <a16:creationId xmlns:a16="http://schemas.microsoft.com/office/drawing/2014/main" id="{4F22C810-98B1-448E-AA75-FC75B9883507}"/>
                </a:ext>
              </a:extLst>
            </p:cNvPr>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11" name="مربع نص 10">
            <a:extLst>
              <a:ext uri="{FF2B5EF4-FFF2-40B4-BE49-F238E27FC236}">
                <a16:creationId xmlns:a16="http://schemas.microsoft.com/office/drawing/2014/main" id="{F445959B-C16F-43CC-A6D0-36BC4C5F7AA5}"/>
              </a:ext>
            </a:extLst>
          </p:cNvPr>
          <p:cNvSpPr txBox="1"/>
          <p:nvPr/>
        </p:nvSpPr>
        <p:spPr>
          <a:xfrm>
            <a:off x="5074796" y="14654"/>
            <a:ext cx="10726614" cy="1107996"/>
          </a:xfrm>
          <a:prstGeom prst="rect">
            <a:avLst/>
          </a:prstGeom>
          <a:noFill/>
        </p:spPr>
        <p:txBody>
          <a:bodyPr wrap="square">
            <a:spAutoFit/>
          </a:bodyPr>
          <a:lstStyle/>
          <a:p>
            <a:pPr algn="ctr"/>
            <a:r>
              <a:rPr kumimoji="0" lang="ar-SA"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قوانين التعلم : </a:t>
            </a:r>
            <a:endParaRPr lang="en-US" sz="6600" dirty="0"/>
          </a:p>
        </p:txBody>
      </p:sp>
      <p:sp>
        <p:nvSpPr>
          <p:cNvPr id="13" name="مربع نص 12">
            <a:extLst>
              <a:ext uri="{FF2B5EF4-FFF2-40B4-BE49-F238E27FC236}">
                <a16:creationId xmlns:a16="http://schemas.microsoft.com/office/drawing/2014/main" id="{94A5C5D8-3C2A-41F6-AFD8-42B94A090C5C}"/>
              </a:ext>
            </a:extLst>
          </p:cNvPr>
          <p:cNvSpPr txBox="1"/>
          <p:nvPr/>
        </p:nvSpPr>
        <p:spPr>
          <a:xfrm>
            <a:off x="5562600" y="1339641"/>
            <a:ext cx="12748846" cy="5795048"/>
          </a:xfrm>
          <a:prstGeom prst="rect">
            <a:avLst/>
          </a:prstGeom>
          <a:noFill/>
        </p:spPr>
        <p:txBody>
          <a:bodyPr wrap="square">
            <a:spAutoFit/>
          </a:bodyPr>
          <a:lstStyle/>
          <a:p>
            <a:pPr marL="342900" marR="0" lvl="0" indent="-342900" algn="r" defTabSz="914400" rtl="1" eaLnBrk="1" fontAlgn="auto" latinLnBrk="0" hangingPunct="1">
              <a:lnSpc>
                <a:spcPct val="115000"/>
              </a:lnSpc>
              <a:spcBef>
                <a:spcPts val="0"/>
              </a:spcBef>
              <a:spcAft>
                <a:spcPts val="0"/>
              </a:spcAft>
              <a:buClrTx/>
              <a:buSzTx/>
              <a:buFont typeface="Simplified Arabic" panose="02020603050405020304" pitchFamily="18" charset="-78"/>
              <a:buChar char="-"/>
              <a:tabLst/>
              <a:defRPr/>
            </a:pPr>
            <a:r>
              <a:rPr kumimoji="0" lang="ar-SA" sz="5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قانون الاستعداد</a:t>
            </a:r>
            <a:r>
              <a:rPr kumimoji="0" lang="ar-SA"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:(أي استعداد المتعلم للقيام بسلوك او اداء معين مطلوب منه تعلمه)</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r" defTabSz="914400" rtl="1" eaLnBrk="1" fontAlgn="auto" latinLnBrk="0" hangingPunct="1">
              <a:lnSpc>
                <a:spcPct val="115000"/>
              </a:lnSpc>
              <a:spcBef>
                <a:spcPts val="0"/>
              </a:spcBef>
              <a:spcAft>
                <a:spcPts val="0"/>
              </a:spcAft>
              <a:buClrTx/>
              <a:buSzTx/>
              <a:buFont typeface="Simplified Arabic" panose="02020603050405020304" pitchFamily="18" charset="-78"/>
              <a:buChar char="-"/>
              <a:tabLst/>
              <a:defRPr/>
            </a:pPr>
            <a:r>
              <a:rPr kumimoji="0" lang="ar-SA" sz="5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قانون التدريب </a:t>
            </a:r>
            <a:r>
              <a:rPr kumimoji="0" lang="ar-SA"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:(أي التدريب والممارسة المنتظمة التي تبنى على اسس علمية )</a:t>
            </a:r>
            <a:r>
              <a:rPr kumimoji="0" lang="ar-IQ"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مثل تعليم الطفل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r" defTabSz="914400" rtl="1" eaLnBrk="1" fontAlgn="auto" latinLnBrk="0" hangingPunct="1">
              <a:lnSpc>
                <a:spcPct val="115000"/>
              </a:lnSpc>
              <a:spcBef>
                <a:spcPts val="0"/>
              </a:spcBef>
              <a:spcAft>
                <a:spcPts val="1000"/>
              </a:spcAft>
              <a:buClrTx/>
              <a:buSzTx/>
              <a:buFont typeface="Simplified Arabic" panose="02020603050405020304" pitchFamily="18" charset="-78"/>
              <a:buChar char="-"/>
              <a:tabLst/>
              <a:defRPr/>
            </a:pPr>
            <a:r>
              <a:rPr kumimoji="0" lang="ar-SA" sz="5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قانون الاثر</a:t>
            </a:r>
            <a:r>
              <a:rPr kumimoji="0" lang="ar-SA"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 ربط سلوك الرياضي في اثناء عملية التعلم بمواقف سارة من خلال التشجيع والاطراء والتعزيز)</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4" name="صورة 13">
            <a:extLst>
              <a:ext uri="{FF2B5EF4-FFF2-40B4-BE49-F238E27FC236}">
                <a16:creationId xmlns:a16="http://schemas.microsoft.com/office/drawing/2014/main" id="{5D8EB5E8-1A68-4BFE-86F5-FE4E8871F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762249"/>
            <a:ext cx="5074797" cy="3600451"/>
          </a:xfrm>
          <a:prstGeom prst="rect">
            <a:avLst/>
          </a:prstGeom>
        </p:spPr>
      </p:pic>
      <p:pic>
        <p:nvPicPr>
          <p:cNvPr id="16" name="صورة 15">
            <a:extLst>
              <a:ext uri="{FF2B5EF4-FFF2-40B4-BE49-F238E27FC236}">
                <a16:creationId xmlns:a16="http://schemas.microsoft.com/office/drawing/2014/main" id="{541D6F9E-1453-4932-8580-2D57D1B6E0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62700"/>
            <a:ext cx="5176837" cy="3600450"/>
          </a:xfrm>
          <a:prstGeom prst="rect">
            <a:avLst/>
          </a:prstGeom>
        </p:spPr>
      </p:pic>
      <p:pic>
        <p:nvPicPr>
          <p:cNvPr id="8" name="صورة 7">
            <a:extLst>
              <a:ext uri="{FF2B5EF4-FFF2-40B4-BE49-F238E27FC236}">
                <a16:creationId xmlns:a16="http://schemas.microsoft.com/office/drawing/2014/main" id="{6DA54AAB-EE31-4961-AD62-9BC6E78784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01" y="14654"/>
            <a:ext cx="5033195" cy="2686109"/>
          </a:xfrm>
          <a:prstGeom prst="rect">
            <a:avLst/>
          </a:prstGeom>
        </p:spPr>
      </p:pic>
      <p:pic>
        <p:nvPicPr>
          <p:cNvPr id="12" name="صورة 11">
            <a:extLst>
              <a:ext uri="{FF2B5EF4-FFF2-40B4-BE49-F238E27FC236}">
                <a16:creationId xmlns:a16="http://schemas.microsoft.com/office/drawing/2014/main" id="{A773D43E-86E2-4BD9-9541-9E36EC3622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1600" y="7134689"/>
            <a:ext cx="5027516" cy="2828461"/>
          </a:xfrm>
          <a:prstGeom prst="rect">
            <a:avLst/>
          </a:prstGeom>
        </p:spPr>
      </p:pic>
      <p:pic>
        <p:nvPicPr>
          <p:cNvPr id="17" name="صورة 16">
            <a:extLst>
              <a:ext uri="{FF2B5EF4-FFF2-40B4-BE49-F238E27FC236}">
                <a16:creationId xmlns:a16="http://schemas.microsoft.com/office/drawing/2014/main" id="{5675F679-FD82-4BC4-9504-A6610AC5D6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6932" y="7134689"/>
            <a:ext cx="4224868" cy="2828460"/>
          </a:xfrm>
          <a:prstGeom prst="rect">
            <a:avLst/>
          </a:prstGeom>
        </p:spPr>
      </p:pic>
    </p:spTree>
    <p:extLst>
      <p:ext uri="{BB962C8B-B14F-4D97-AF65-F5344CB8AC3E}">
        <p14:creationId xmlns:p14="http://schemas.microsoft.com/office/powerpoint/2010/main" val="824544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4-10-11 at 10.32.14 PM">
            <a:hlinkClick r:id="" action="ppaction://media"/>
            <a:extLst>
              <a:ext uri="{FF2B5EF4-FFF2-40B4-BE49-F238E27FC236}">
                <a16:creationId xmlns:a16="http://schemas.microsoft.com/office/drawing/2014/main" id="{018913B4-AC63-4A30-BFBA-84027F8CE7B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10287000"/>
          </a:xfrm>
          <a:prstGeom prst="rect">
            <a:avLst/>
          </a:prstGeom>
        </p:spPr>
      </p:pic>
      <p:pic>
        <p:nvPicPr>
          <p:cNvPr id="4" name="WhatsApp Video 2024-10-11 at 1.37.49 PM">
            <a:hlinkClick r:id="" action="ppaction://media"/>
            <a:extLst>
              <a:ext uri="{FF2B5EF4-FFF2-40B4-BE49-F238E27FC236}">
                <a16:creationId xmlns:a16="http://schemas.microsoft.com/office/drawing/2014/main" id="{3266D9C1-A842-40F2-AA08-4BC5F7FA19EB}"/>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9144000" y="0"/>
            <a:ext cx="9144000" cy="10287000"/>
          </a:xfrm>
          <a:prstGeom prst="rect">
            <a:avLst/>
          </a:prstGeom>
        </p:spPr>
      </p:pic>
    </p:spTree>
    <p:extLst>
      <p:ext uri="{BB962C8B-B14F-4D97-AF65-F5344CB8AC3E}">
        <p14:creationId xmlns:p14="http://schemas.microsoft.com/office/powerpoint/2010/main" val="389327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0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0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87783">
            <a:off x="1765300" y="10149589"/>
            <a:ext cx="13758345" cy="7410406"/>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775767" flipV="1">
            <a:off x="7864699" y="9517084"/>
            <a:ext cx="4968491" cy="236003"/>
          </a:xfrm>
          <a:custGeom>
            <a:avLst/>
            <a:gdLst/>
            <a:ahLst/>
            <a:cxnLst/>
            <a:rect l="l" t="t" r="r" b="b"/>
            <a:pathLst>
              <a:path w="4968491" h="236003">
                <a:moveTo>
                  <a:pt x="0" y="236003"/>
                </a:moveTo>
                <a:lnTo>
                  <a:pt x="4968491" y="236003"/>
                </a:lnTo>
                <a:lnTo>
                  <a:pt x="4968491" y="0"/>
                </a:lnTo>
                <a:lnTo>
                  <a:pt x="0" y="0"/>
                </a:lnTo>
                <a:lnTo>
                  <a:pt x="0" y="236003"/>
                </a:lnTo>
                <a:close/>
              </a:path>
            </a:pathLst>
          </a:custGeom>
          <a:blipFill>
            <a:blip r:embed="rId2">
              <a:alphaModFix amt="80000"/>
            </a:blip>
            <a:stretch>
              <a:fillRect/>
            </a:stretch>
          </a:blipFill>
        </p:spPr>
      </p:sp>
      <p:grpSp>
        <p:nvGrpSpPr>
          <p:cNvPr id="6" name="Group 6"/>
          <p:cNvGrpSpPr/>
          <p:nvPr/>
        </p:nvGrpSpPr>
        <p:grpSpPr>
          <a:xfrm rot="-1787783">
            <a:off x="5129591" y="9086430"/>
            <a:ext cx="13531543"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787783">
            <a:off x="10578981" y="-1870630"/>
            <a:ext cx="13758345" cy="741040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787783">
            <a:off x="9316170" y="-96463"/>
            <a:ext cx="14503583"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813147">
            <a:off x="9836813" y="1312669"/>
            <a:ext cx="8743695" cy="7661663"/>
          </a:xfrm>
          <a:custGeom>
            <a:avLst/>
            <a:gdLst/>
            <a:ahLst/>
            <a:cxnLst/>
            <a:rect l="l" t="t" r="r" b="b"/>
            <a:pathLst>
              <a:path w="8743695" h="7661663">
                <a:moveTo>
                  <a:pt x="0" y="0"/>
                </a:moveTo>
                <a:lnTo>
                  <a:pt x="8743694" y="0"/>
                </a:lnTo>
                <a:lnTo>
                  <a:pt x="8743694" y="7661662"/>
                </a:lnTo>
                <a:lnTo>
                  <a:pt x="0" y="7661662"/>
                </a:lnTo>
                <a:lnTo>
                  <a:pt x="0" y="0"/>
                </a:lnTo>
                <a:close/>
              </a:path>
            </a:pathLst>
          </a:custGeom>
          <a:blipFill>
            <a:blip r:embed="rId3"/>
            <a:stretch>
              <a:fillRect/>
            </a:stretch>
          </a:blipFill>
        </p:spPr>
      </p:sp>
      <p:grpSp>
        <p:nvGrpSpPr>
          <p:cNvPr id="16" name="Group 16"/>
          <p:cNvGrpSpPr/>
          <p:nvPr/>
        </p:nvGrpSpPr>
        <p:grpSpPr>
          <a:xfrm>
            <a:off x="10595487" y="939081"/>
            <a:ext cx="7226346" cy="8408839"/>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024A59"/>
            </a:solidFill>
          </p:spPr>
        </p:sp>
        <p:sp>
          <p:nvSpPr>
            <p:cNvPr id="18" name="TextBox 1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nvGrpSpPr>
          <p:cNvPr id="19" name="Group 19"/>
          <p:cNvGrpSpPr>
            <a:grpSpLocks noChangeAspect="1"/>
          </p:cNvGrpSpPr>
          <p:nvPr/>
        </p:nvGrpSpPr>
        <p:grpSpPr>
          <a:xfrm>
            <a:off x="10819302" y="1229804"/>
            <a:ext cx="6778716" cy="7827392"/>
            <a:chOff x="0" y="0"/>
            <a:chExt cx="31287555" cy="36127779"/>
          </a:xfrm>
        </p:grpSpPr>
        <p:sp>
          <p:nvSpPr>
            <p:cNvPr id="20" name="Freeform 20"/>
            <p:cNvSpPr/>
            <p:nvPr/>
          </p:nvSpPr>
          <p:spPr>
            <a:xfrm>
              <a:off x="0" y="0"/>
              <a:ext cx="31287467" cy="36127817"/>
            </a:xfrm>
            <a:custGeom>
              <a:avLst/>
              <a:gdLst/>
              <a:ahLst/>
              <a:cxnLst/>
              <a:rect l="l" t="t" r="r" b="b"/>
              <a:pathLst>
                <a:path w="31287467" h="36127817">
                  <a:moveTo>
                    <a:pt x="15643733" y="0"/>
                  </a:moveTo>
                  <a:lnTo>
                    <a:pt x="0" y="9031859"/>
                  </a:lnTo>
                  <a:lnTo>
                    <a:pt x="0" y="27095831"/>
                  </a:lnTo>
                  <a:lnTo>
                    <a:pt x="15643733" y="36127817"/>
                  </a:lnTo>
                  <a:lnTo>
                    <a:pt x="31287467" y="27095958"/>
                  </a:lnTo>
                  <a:lnTo>
                    <a:pt x="31287467" y="9031859"/>
                  </a:lnTo>
                  <a:lnTo>
                    <a:pt x="15643861" y="0"/>
                  </a:lnTo>
                  <a:close/>
                </a:path>
              </a:pathLst>
            </a:custGeom>
            <a:blipFill>
              <a:blip r:embed="rId4"/>
              <a:stretch>
                <a:fillRect l="-57349" r="-15856"/>
              </a:stretch>
            </a:blipFill>
          </p:spPr>
        </p:sp>
      </p:grpSp>
      <p:sp>
        <p:nvSpPr>
          <p:cNvPr id="21" name="Freeform 21"/>
          <p:cNvSpPr/>
          <p:nvPr/>
        </p:nvSpPr>
        <p:spPr>
          <a:xfrm rot="-1775767">
            <a:off x="13825705" y="847278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80000"/>
            </a:blip>
            <a:stretch>
              <a:fillRect/>
            </a:stretch>
          </a:blipFill>
        </p:spPr>
      </p:sp>
      <p:sp>
        <p:nvSpPr>
          <p:cNvPr id="22" name="Freeform 22"/>
          <p:cNvSpPr/>
          <p:nvPr/>
        </p:nvSpPr>
        <p:spPr>
          <a:xfrm rot="-1775767" flipV="1">
            <a:off x="11104039" y="76585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80000"/>
            </a:blip>
            <a:stretch>
              <a:fillRect/>
            </a:stretch>
          </a:blipFill>
        </p:spPr>
      </p:sp>
      <p:sp>
        <p:nvSpPr>
          <p:cNvPr id="23" name="Freeform 23"/>
          <p:cNvSpPr/>
          <p:nvPr/>
        </p:nvSpPr>
        <p:spPr>
          <a:xfrm rot="1804615">
            <a:off x="9891747" y="8537528"/>
            <a:ext cx="4644064" cy="220593"/>
          </a:xfrm>
          <a:custGeom>
            <a:avLst/>
            <a:gdLst/>
            <a:ahLst/>
            <a:cxnLst/>
            <a:rect l="l" t="t" r="r" b="b"/>
            <a:pathLst>
              <a:path w="4644064" h="220593">
                <a:moveTo>
                  <a:pt x="0" y="0"/>
                </a:moveTo>
                <a:lnTo>
                  <a:pt x="4644063" y="0"/>
                </a:lnTo>
                <a:lnTo>
                  <a:pt x="4644063" y="220593"/>
                </a:lnTo>
                <a:lnTo>
                  <a:pt x="0" y="220593"/>
                </a:lnTo>
                <a:lnTo>
                  <a:pt x="0" y="0"/>
                </a:lnTo>
                <a:close/>
              </a:path>
            </a:pathLst>
          </a:custGeom>
          <a:blipFill>
            <a:blip r:embed="rId2">
              <a:alphaModFix amt="80000"/>
            </a:blip>
            <a:stretch>
              <a:fillRect/>
            </a:stretch>
          </a:blipFill>
        </p:spPr>
      </p:sp>
      <p:sp>
        <p:nvSpPr>
          <p:cNvPr id="27" name="TextBox 27"/>
          <p:cNvSpPr txBox="1"/>
          <p:nvPr/>
        </p:nvSpPr>
        <p:spPr>
          <a:xfrm>
            <a:off x="1028700" y="3654741"/>
            <a:ext cx="8618543" cy="1832015"/>
          </a:xfrm>
          <a:prstGeom prst="rect">
            <a:avLst/>
          </a:prstGeom>
        </p:spPr>
        <p:txBody>
          <a:bodyPr lIns="0" tIns="0" rIns="0" bIns="0" rtlCol="0" anchor="t">
            <a:spAutoFit/>
          </a:bodyPr>
          <a:lstStyle/>
          <a:p>
            <a:pPr algn="l">
              <a:lnSpc>
                <a:spcPts val="13305"/>
              </a:lnSpc>
            </a:pPr>
            <a:r>
              <a:rPr lang="en-US" sz="11671">
                <a:solidFill>
                  <a:srgbClr val="000000"/>
                </a:solidFill>
                <a:latin typeface="Poppins Bold"/>
              </a:rPr>
              <a:t>Thank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مجموعة 24"/>
          <p:cNvGrpSpPr/>
          <p:nvPr/>
        </p:nvGrpSpPr>
        <p:grpSpPr>
          <a:xfrm>
            <a:off x="9071776" y="116960"/>
            <a:ext cx="14503583" cy="9444383"/>
            <a:chOff x="9071776" y="116960"/>
            <a:chExt cx="14503583" cy="9444383"/>
          </a:xfrm>
        </p:grpSpPr>
        <p:grpSp>
          <p:nvGrpSpPr>
            <p:cNvPr id="35" name="مجموعة 34"/>
            <p:cNvGrpSpPr/>
            <p:nvPr/>
          </p:nvGrpSpPr>
          <p:grpSpPr>
            <a:xfrm>
              <a:off x="9071776" y="116960"/>
              <a:ext cx="14503583" cy="9444383"/>
              <a:chOff x="9071776" y="116960"/>
              <a:chExt cx="14503583" cy="9444383"/>
            </a:xfrm>
          </p:grpSpPr>
          <p:grpSp>
            <p:nvGrpSpPr>
              <p:cNvPr id="9" name="Group 9"/>
              <p:cNvGrpSpPr/>
              <p:nvPr/>
            </p:nvGrpSpPr>
            <p:grpSpPr>
              <a:xfrm rot="-1787783">
                <a:off x="9071776" y="116960"/>
                <a:ext cx="14503583" cy="7811799"/>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02060"/>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34" name="مجموعة 33"/>
              <p:cNvGrpSpPr/>
              <p:nvPr/>
            </p:nvGrpSpPr>
            <p:grpSpPr>
              <a:xfrm>
                <a:off x="9592419" y="1152504"/>
                <a:ext cx="8743695" cy="8408839"/>
                <a:chOff x="9592419" y="1152504"/>
                <a:chExt cx="8743695" cy="8408839"/>
              </a:xfrm>
            </p:grpSpPr>
            <p:sp>
              <p:nvSpPr>
                <p:cNvPr id="12" name="Freeform 12"/>
                <p:cNvSpPr/>
                <p:nvPr/>
              </p:nvSpPr>
              <p:spPr>
                <a:xfrm rot="-1813147">
                  <a:off x="9592419" y="1526092"/>
                  <a:ext cx="8743695" cy="7661663"/>
                </a:xfrm>
                <a:custGeom>
                  <a:avLst/>
                  <a:gdLst/>
                  <a:ahLst/>
                  <a:cxnLst/>
                  <a:rect l="l" t="t" r="r" b="b"/>
                  <a:pathLst>
                    <a:path w="8743695" h="7661663">
                      <a:moveTo>
                        <a:pt x="0" y="0"/>
                      </a:moveTo>
                      <a:lnTo>
                        <a:pt x="8743695" y="0"/>
                      </a:lnTo>
                      <a:lnTo>
                        <a:pt x="8743695" y="7661662"/>
                      </a:lnTo>
                      <a:lnTo>
                        <a:pt x="0" y="7661662"/>
                      </a:lnTo>
                      <a:lnTo>
                        <a:pt x="0" y="0"/>
                      </a:lnTo>
                      <a:close/>
                    </a:path>
                  </a:pathLst>
                </a:custGeom>
                <a:blipFill>
                  <a:blip r:embed="rId2"/>
                  <a:stretch>
                    <a:fillRect/>
                  </a:stretch>
                </a:blipFill>
              </p:spPr>
            </p:sp>
            <p:grpSp>
              <p:nvGrpSpPr>
                <p:cNvPr id="13" name="Group 13"/>
                <p:cNvGrpSpPr/>
                <p:nvPr/>
              </p:nvGrpSpPr>
              <p:grpSpPr>
                <a:xfrm>
                  <a:off x="10363201" y="1152504"/>
                  <a:ext cx="7238998" cy="8408839"/>
                  <a:chOff x="-1223" y="0"/>
                  <a:chExt cx="699723" cy="812800"/>
                </a:xfrm>
              </p:grpSpPr>
              <p:sp>
                <p:nvSpPr>
                  <p:cNvPr id="14" name="Freeform 14"/>
                  <p:cNvSpPr/>
                  <p:nvPr/>
                </p:nvSpPr>
                <p:spPr>
                  <a:xfrm>
                    <a:off x="-1223"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C000"/>
                  </a:solidFill>
                </p:spPr>
              </p:sp>
              <p:sp>
                <p:nvSpPr>
                  <p:cNvPr id="15" name="TextBox 15"/>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grpSp>
        <p:sp>
          <p:nvSpPr>
            <p:cNvPr id="29" name="مستطيل 28"/>
            <p:cNvSpPr/>
            <p:nvPr/>
          </p:nvSpPr>
          <p:spPr>
            <a:xfrm>
              <a:off x="11727943" y="2559571"/>
              <a:ext cx="4357113" cy="701040"/>
            </a:xfrm>
            <a:prstGeom prst="rect">
              <a:avLst/>
            </a:prstGeom>
            <a:solidFill>
              <a:srgbClr val="002060"/>
            </a:solidFill>
            <a:ln>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lIns="109728" tIns="54864" rIns="109728" bIns="54864" rtlCol="1" anchor="ctr"/>
            <a:lstStyle/>
            <a:p>
              <a:pPr algn="ctr"/>
              <a:r>
                <a:rPr lang="ar-IQ" sz="4000" b="1" dirty="0">
                  <a:solidFill>
                    <a:schemeClr val="bg1"/>
                  </a:solidFill>
                </a:rPr>
                <a:t>الهدف العام </a:t>
              </a:r>
            </a:p>
          </p:txBody>
        </p:sp>
        <p:sp>
          <p:nvSpPr>
            <p:cNvPr id="30" name="مستطيل 29"/>
            <p:cNvSpPr/>
            <p:nvPr/>
          </p:nvSpPr>
          <p:spPr>
            <a:xfrm>
              <a:off x="10889742" y="3320639"/>
              <a:ext cx="6019800" cy="1824923"/>
            </a:xfrm>
            <a:prstGeom prst="rect">
              <a:avLst/>
            </a:prstGeom>
          </p:spPr>
          <p:txBody>
            <a:bodyPr wrap="square">
              <a:spAutoFit/>
            </a:bodyPr>
            <a:lstStyle/>
            <a:p>
              <a:pPr marL="571500" indent="-571500" algn="ctr" rtl="1">
                <a:lnSpc>
                  <a:spcPct val="150000"/>
                </a:lnSpc>
                <a:buFont typeface="Arial" pitchFamily="34" charset="0"/>
                <a:buChar char="•"/>
              </a:pPr>
              <a:r>
                <a:rPr lang="ar-IQ" sz="4000" b="1" dirty="0"/>
                <a:t>اكساب الطلبة معرفة ماهية التعلم والتعلم الحركي</a:t>
              </a:r>
            </a:p>
          </p:txBody>
        </p:sp>
      </p:grpSp>
      <p:grpSp>
        <p:nvGrpSpPr>
          <p:cNvPr id="26" name="مجموعة 25"/>
          <p:cNvGrpSpPr/>
          <p:nvPr/>
        </p:nvGrpSpPr>
        <p:grpSpPr>
          <a:xfrm>
            <a:off x="-5216911" y="99185"/>
            <a:ext cx="14503583" cy="9338355"/>
            <a:chOff x="-5216911" y="99185"/>
            <a:chExt cx="14503583" cy="9338355"/>
          </a:xfrm>
        </p:grpSpPr>
        <p:grpSp>
          <p:nvGrpSpPr>
            <p:cNvPr id="2" name="Group 2"/>
            <p:cNvGrpSpPr/>
            <p:nvPr/>
          </p:nvGrpSpPr>
          <p:grpSpPr>
            <a:xfrm rot="-8998130">
              <a:off x="-5216911" y="99185"/>
              <a:ext cx="14503583" cy="7811799"/>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02060"/>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36" name="مجموعة 35"/>
            <p:cNvGrpSpPr/>
            <p:nvPr/>
          </p:nvGrpSpPr>
          <p:grpSpPr>
            <a:xfrm>
              <a:off x="9299" y="1028701"/>
              <a:ext cx="8743695" cy="8408839"/>
              <a:chOff x="9299" y="1028701"/>
              <a:chExt cx="8743695" cy="8408839"/>
            </a:xfrm>
          </p:grpSpPr>
          <p:sp>
            <p:nvSpPr>
              <p:cNvPr id="5" name="Freeform 5"/>
              <p:cNvSpPr/>
              <p:nvPr/>
            </p:nvSpPr>
            <p:spPr>
              <a:xfrm rot="-1813147">
                <a:off x="9299" y="1526092"/>
                <a:ext cx="8743695" cy="7661663"/>
              </a:xfrm>
              <a:custGeom>
                <a:avLst/>
                <a:gdLst/>
                <a:ahLst/>
                <a:cxnLst/>
                <a:rect l="l" t="t" r="r" b="b"/>
                <a:pathLst>
                  <a:path w="8743695" h="7661663">
                    <a:moveTo>
                      <a:pt x="0" y="0"/>
                    </a:moveTo>
                    <a:lnTo>
                      <a:pt x="8743695" y="0"/>
                    </a:lnTo>
                    <a:lnTo>
                      <a:pt x="8743695" y="7661662"/>
                    </a:lnTo>
                    <a:lnTo>
                      <a:pt x="0" y="7661662"/>
                    </a:lnTo>
                    <a:lnTo>
                      <a:pt x="0" y="0"/>
                    </a:lnTo>
                    <a:close/>
                  </a:path>
                </a:pathLst>
              </a:custGeom>
              <a:blipFill>
                <a:blip r:embed="rId2"/>
                <a:stretch>
                  <a:fillRect/>
                </a:stretch>
              </a:blipFill>
            </p:spPr>
          </p:sp>
          <p:grpSp>
            <p:nvGrpSpPr>
              <p:cNvPr id="6" name="Group 6"/>
              <p:cNvGrpSpPr/>
              <p:nvPr/>
            </p:nvGrpSpPr>
            <p:grpSpPr>
              <a:xfrm>
                <a:off x="152397" y="1028701"/>
                <a:ext cx="7953637" cy="8408839"/>
                <a:chOff x="-37021" y="58924"/>
                <a:chExt cx="768800" cy="812800"/>
              </a:xfrm>
            </p:grpSpPr>
            <p:sp>
              <p:nvSpPr>
                <p:cNvPr id="7" name="Freeform 7"/>
                <p:cNvSpPr/>
                <p:nvPr/>
              </p:nvSpPr>
              <p:spPr>
                <a:xfrm>
                  <a:off x="-37021" y="58924"/>
                  <a:ext cx="7688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C000"/>
                </a:solidFill>
              </p:spPr>
            </p:sp>
            <p:sp>
              <p:nvSpPr>
                <p:cNvPr id="8" name="TextBox 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sp>
          <p:nvSpPr>
            <p:cNvPr id="18" name="TextBox 18"/>
            <p:cNvSpPr txBox="1"/>
            <p:nvPr/>
          </p:nvSpPr>
          <p:spPr>
            <a:xfrm>
              <a:off x="3599524" y="1769770"/>
              <a:ext cx="1563244" cy="1321651"/>
            </a:xfrm>
            <a:prstGeom prst="rect">
              <a:avLst/>
            </a:prstGeom>
          </p:spPr>
          <p:txBody>
            <a:bodyPr lIns="50800" tIns="50800" rIns="50800" bIns="50800" rtlCol="0" anchor="ctr"/>
            <a:lstStyle/>
            <a:p>
              <a:pPr algn="ctr">
                <a:lnSpc>
                  <a:spcPts val="2659"/>
                </a:lnSpc>
              </a:pPr>
              <a:endParaRPr/>
            </a:p>
          </p:txBody>
        </p:sp>
        <p:sp>
          <p:nvSpPr>
            <p:cNvPr id="31" name="مستطيل 30"/>
            <p:cNvSpPr/>
            <p:nvPr/>
          </p:nvSpPr>
          <p:spPr>
            <a:xfrm>
              <a:off x="1936241" y="2209051"/>
              <a:ext cx="4357113" cy="701040"/>
            </a:xfrm>
            <a:prstGeom prst="rect">
              <a:avLst/>
            </a:prstGeom>
            <a:solidFill>
              <a:srgbClr val="002060"/>
            </a:solidFill>
            <a:ln>
              <a:solidFill>
                <a:srgbClr val="FFC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lIns="109728" tIns="54864" rIns="109728" bIns="54864" rtlCol="1" anchor="ctr"/>
            <a:lstStyle/>
            <a:p>
              <a:pPr algn="ctr"/>
              <a:r>
                <a:rPr lang="ar-IQ" sz="4000" b="1" dirty="0">
                  <a:solidFill>
                    <a:schemeClr val="bg1"/>
                  </a:solidFill>
                </a:rPr>
                <a:t>الاهداف السلوكية </a:t>
              </a:r>
            </a:p>
          </p:txBody>
        </p:sp>
        <p:sp>
          <p:nvSpPr>
            <p:cNvPr id="32" name="مستطيل 31"/>
            <p:cNvSpPr/>
            <p:nvPr/>
          </p:nvSpPr>
          <p:spPr>
            <a:xfrm>
              <a:off x="304794" y="3076141"/>
              <a:ext cx="7772406" cy="4832092"/>
            </a:xfrm>
            <a:prstGeom prst="rect">
              <a:avLst/>
            </a:prstGeom>
          </p:spPr>
          <p:txBody>
            <a:bodyPr wrap="square">
              <a:spAutoFit/>
            </a:bodyPr>
            <a:lstStyle/>
            <a:p>
              <a:pPr marL="168275" indent="-168275" algn="justLow" rtl="1">
                <a:buFont typeface="Arial" pitchFamily="34" charset="0"/>
                <a:buChar char="•"/>
              </a:pPr>
              <a:r>
                <a:rPr lang="ar-IQ" sz="4400" b="1" dirty="0"/>
                <a:t> ان يعرف ما هو التعلم </a:t>
              </a:r>
            </a:p>
            <a:p>
              <a:pPr marL="168275" indent="-168275" algn="justLow" rtl="1">
                <a:buFont typeface="Arial" pitchFamily="34" charset="0"/>
                <a:buChar char="•"/>
              </a:pPr>
              <a:r>
                <a:rPr lang="ar-IQ" sz="4400" b="1" dirty="0"/>
                <a:t> ان يعدد الطالب أنواع التعلم</a:t>
              </a:r>
            </a:p>
            <a:p>
              <a:pPr marL="168275" indent="-168275" algn="justLow" rtl="1">
                <a:buFont typeface="Arial" pitchFamily="34" charset="0"/>
                <a:buChar char="•"/>
              </a:pPr>
              <a:r>
                <a:rPr lang="ar-IQ" sz="4400" b="1" dirty="0"/>
                <a:t>ان يميز الطالب بين التعلم والتعلم الحركي</a:t>
              </a:r>
            </a:p>
            <a:p>
              <a:pPr marL="168275" indent="-168275" algn="justLow" rtl="1">
                <a:buFont typeface="Arial" pitchFamily="34" charset="0"/>
                <a:buChar char="•"/>
              </a:pPr>
              <a:r>
                <a:rPr lang="ar-IQ" sz="4400" b="1" dirty="0"/>
                <a:t> ان يفهم الطالب ما هو الاداء الحركي</a:t>
              </a:r>
            </a:p>
            <a:p>
              <a:pPr marL="168275" indent="-168275" algn="justLow" rtl="1">
                <a:buFont typeface="Arial" pitchFamily="34" charset="0"/>
                <a:buChar char="•"/>
              </a:pPr>
              <a:r>
                <a:rPr lang="ar-IQ" sz="4400" b="1" dirty="0"/>
                <a:t> ان يذكر الطالب العوامل المؤثرة في التعلم</a:t>
              </a:r>
            </a:p>
            <a:p>
              <a:pPr marL="168275" indent="-168275" algn="justLow" rtl="1">
                <a:buFont typeface="Arial" pitchFamily="34" charset="0"/>
                <a:buChar char="•"/>
              </a:pPr>
              <a:r>
                <a:rPr lang="ar-IQ" sz="4400" b="1" dirty="0"/>
                <a:t>ان يحلل الطالب ماهي قوانين التعلم</a:t>
              </a:r>
            </a:p>
          </p:txBody>
        </p:sp>
      </p:grpSp>
      <p:sp>
        <p:nvSpPr>
          <p:cNvPr id="46" name="Title 1"/>
          <p:cNvSpPr txBox="1">
            <a:spLocks/>
          </p:cNvSpPr>
          <p:nvPr/>
        </p:nvSpPr>
        <p:spPr>
          <a:xfrm>
            <a:off x="7124712" y="741143"/>
            <a:ext cx="4709936" cy="10639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58368" indent="-493776" rtl="1">
              <a:buClr>
                <a:schemeClr val="tx1">
                  <a:shade val="95000"/>
                </a:schemeClr>
              </a:buClr>
            </a:pPr>
            <a:r>
              <a:rPr lang="ar-IQ"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raditional Arabic" panose="02020603050405020304" pitchFamily="18" charset="-78"/>
                <a:cs typeface="Traditional Arabic" panose="02020603050405020304" pitchFamily="18" charset="-78"/>
              </a:rPr>
              <a:t>اهداف المحاضرة :</a:t>
            </a:r>
            <a:endPar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74661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مجموعة 34"/>
          <p:cNvGrpSpPr/>
          <p:nvPr/>
        </p:nvGrpSpPr>
        <p:grpSpPr>
          <a:xfrm>
            <a:off x="9071776" y="116960"/>
            <a:ext cx="14503583" cy="9444383"/>
            <a:chOff x="9071776" y="116960"/>
            <a:chExt cx="14503583" cy="9444383"/>
          </a:xfrm>
        </p:grpSpPr>
        <p:grpSp>
          <p:nvGrpSpPr>
            <p:cNvPr id="9" name="Group 9"/>
            <p:cNvGrpSpPr/>
            <p:nvPr/>
          </p:nvGrpSpPr>
          <p:grpSpPr>
            <a:xfrm rot="-1787783">
              <a:off x="9071776" y="116960"/>
              <a:ext cx="14503583" cy="7811799"/>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02060"/>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34" name="مجموعة 33"/>
            <p:cNvGrpSpPr/>
            <p:nvPr/>
          </p:nvGrpSpPr>
          <p:grpSpPr>
            <a:xfrm>
              <a:off x="9592419" y="1152504"/>
              <a:ext cx="8743695" cy="8408839"/>
              <a:chOff x="9592419" y="1152504"/>
              <a:chExt cx="8743695" cy="8408839"/>
            </a:xfrm>
          </p:grpSpPr>
          <p:sp>
            <p:nvSpPr>
              <p:cNvPr id="12" name="Freeform 12"/>
              <p:cNvSpPr/>
              <p:nvPr/>
            </p:nvSpPr>
            <p:spPr>
              <a:xfrm rot="-1813147">
                <a:off x="9592419" y="1526092"/>
                <a:ext cx="8743695" cy="7661663"/>
              </a:xfrm>
              <a:custGeom>
                <a:avLst/>
                <a:gdLst/>
                <a:ahLst/>
                <a:cxnLst/>
                <a:rect l="l" t="t" r="r" b="b"/>
                <a:pathLst>
                  <a:path w="8743695" h="7661663">
                    <a:moveTo>
                      <a:pt x="0" y="0"/>
                    </a:moveTo>
                    <a:lnTo>
                      <a:pt x="8743695" y="0"/>
                    </a:lnTo>
                    <a:lnTo>
                      <a:pt x="8743695" y="7661662"/>
                    </a:lnTo>
                    <a:lnTo>
                      <a:pt x="0" y="7661662"/>
                    </a:lnTo>
                    <a:lnTo>
                      <a:pt x="0" y="0"/>
                    </a:lnTo>
                    <a:close/>
                  </a:path>
                </a:pathLst>
              </a:custGeom>
              <a:blipFill>
                <a:blip r:embed="rId6"/>
                <a:stretch>
                  <a:fillRect/>
                </a:stretch>
              </a:blipFill>
            </p:spPr>
          </p:sp>
          <p:grpSp>
            <p:nvGrpSpPr>
              <p:cNvPr id="13" name="Group 13"/>
              <p:cNvGrpSpPr/>
              <p:nvPr/>
            </p:nvGrpSpPr>
            <p:grpSpPr>
              <a:xfrm>
                <a:off x="10363201" y="1152504"/>
                <a:ext cx="7238998" cy="8408839"/>
                <a:chOff x="-1223" y="0"/>
                <a:chExt cx="699723" cy="812800"/>
              </a:xfrm>
            </p:grpSpPr>
            <p:sp>
              <p:nvSpPr>
                <p:cNvPr id="14" name="Freeform 14"/>
                <p:cNvSpPr/>
                <p:nvPr/>
              </p:nvSpPr>
              <p:spPr>
                <a:xfrm>
                  <a:off x="-1223"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C000"/>
                </a:solidFill>
              </p:spPr>
            </p:sp>
            <p:sp>
              <p:nvSpPr>
                <p:cNvPr id="15" name="TextBox 15"/>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grpSp>
      <p:grpSp>
        <p:nvGrpSpPr>
          <p:cNvPr id="26" name="مجموعة 25"/>
          <p:cNvGrpSpPr/>
          <p:nvPr/>
        </p:nvGrpSpPr>
        <p:grpSpPr>
          <a:xfrm>
            <a:off x="-5216911" y="99185"/>
            <a:ext cx="14503583" cy="9338355"/>
            <a:chOff x="-5216911" y="99185"/>
            <a:chExt cx="14503583" cy="9338355"/>
          </a:xfrm>
        </p:grpSpPr>
        <p:grpSp>
          <p:nvGrpSpPr>
            <p:cNvPr id="2" name="Group 2"/>
            <p:cNvGrpSpPr/>
            <p:nvPr/>
          </p:nvGrpSpPr>
          <p:grpSpPr>
            <a:xfrm rot="-8998130">
              <a:off x="-5216911" y="99185"/>
              <a:ext cx="14503583" cy="7811799"/>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02060"/>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36" name="مجموعة 35"/>
            <p:cNvGrpSpPr/>
            <p:nvPr/>
          </p:nvGrpSpPr>
          <p:grpSpPr>
            <a:xfrm>
              <a:off x="9299" y="1028701"/>
              <a:ext cx="8743695" cy="8408839"/>
              <a:chOff x="9299" y="1028701"/>
              <a:chExt cx="8743695" cy="8408839"/>
            </a:xfrm>
          </p:grpSpPr>
          <p:sp>
            <p:nvSpPr>
              <p:cNvPr id="5" name="Freeform 5"/>
              <p:cNvSpPr/>
              <p:nvPr/>
            </p:nvSpPr>
            <p:spPr>
              <a:xfrm rot="-1813147">
                <a:off x="9299" y="1526092"/>
                <a:ext cx="8743695" cy="7661663"/>
              </a:xfrm>
              <a:custGeom>
                <a:avLst/>
                <a:gdLst/>
                <a:ahLst/>
                <a:cxnLst/>
                <a:rect l="l" t="t" r="r" b="b"/>
                <a:pathLst>
                  <a:path w="8743695" h="7661663">
                    <a:moveTo>
                      <a:pt x="0" y="0"/>
                    </a:moveTo>
                    <a:lnTo>
                      <a:pt x="8743695" y="0"/>
                    </a:lnTo>
                    <a:lnTo>
                      <a:pt x="8743695" y="7661662"/>
                    </a:lnTo>
                    <a:lnTo>
                      <a:pt x="0" y="7661662"/>
                    </a:lnTo>
                    <a:lnTo>
                      <a:pt x="0" y="0"/>
                    </a:lnTo>
                    <a:close/>
                  </a:path>
                </a:pathLst>
              </a:custGeom>
              <a:blipFill>
                <a:blip r:embed="rId6"/>
                <a:stretch>
                  <a:fillRect/>
                </a:stretch>
              </a:blipFill>
            </p:spPr>
          </p:sp>
          <p:grpSp>
            <p:nvGrpSpPr>
              <p:cNvPr id="6" name="Group 6"/>
              <p:cNvGrpSpPr/>
              <p:nvPr/>
            </p:nvGrpSpPr>
            <p:grpSpPr>
              <a:xfrm>
                <a:off x="152397" y="1028701"/>
                <a:ext cx="7953637" cy="8408839"/>
                <a:chOff x="-37021" y="58924"/>
                <a:chExt cx="768800" cy="812800"/>
              </a:xfrm>
            </p:grpSpPr>
            <p:sp>
              <p:nvSpPr>
                <p:cNvPr id="7" name="Freeform 7"/>
                <p:cNvSpPr/>
                <p:nvPr/>
              </p:nvSpPr>
              <p:spPr>
                <a:xfrm>
                  <a:off x="-37021" y="58924"/>
                  <a:ext cx="7688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C000"/>
                </a:solidFill>
              </p:spPr>
            </p:sp>
            <p:sp>
              <p:nvSpPr>
                <p:cNvPr id="8" name="TextBox 8"/>
                <p:cNvSpPr txBox="1"/>
                <p:nvPr/>
              </p:nvSpPr>
              <p:spPr>
                <a:xfrm>
                  <a:off x="0" y="82550"/>
                  <a:ext cx="698500" cy="590550"/>
                </a:xfrm>
                <a:prstGeom prst="rect">
                  <a:avLst/>
                </a:prstGeom>
              </p:spPr>
              <p:txBody>
                <a:bodyPr lIns="50800" tIns="50800" rIns="50800" bIns="50800" rtlCol="0" anchor="ctr"/>
                <a:lstStyle/>
                <a:p>
                  <a:pPr algn="ctr">
                    <a:lnSpc>
                      <a:spcPts val="2659"/>
                    </a:lnSpc>
                  </a:pPr>
                  <a:endParaRPr/>
                </a:p>
              </p:txBody>
            </p:sp>
          </p:grpSp>
        </p:grpSp>
        <p:sp>
          <p:nvSpPr>
            <p:cNvPr id="18" name="TextBox 18"/>
            <p:cNvSpPr txBox="1"/>
            <p:nvPr/>
          </p:nvSpPr>
          <p:spPr>
            <a:xfrm>
              <a:off x="3599524" y="1769770"/>
              <a:ext cx="1563244" cy="1321651"/>
            </a:xfrm>
            <a:prstGeom prst="rect">
              <a:avLst/>
            </a:prstGeom>
          </p:spPr>
          <p:txBody>
            <a:bodyPr lIns="50800" tIns="50800" rIns="50800" bIns="50800" rtlCol="0" anchor="ctr"/>
            <a:lstStyle/>
            <a:p>
              <a:pPr algn="ctr">
                <a:lnSpc>
                  <a:spcPts val="2659"/>
                </a:lnSpc>
              </a:pPr>
              <a:endParaRPr/>
            </a:p>
          </p:txBody>
        </p:sp>
      </p:grpSp>
      <p:sp>
        <p:nvSpPr>
          <p:cNvPr id="46" name="Title 1"/>
          <p:cNvSpPr txBox="1">
            <a:spLocks/>
          </p:cNvSpPr>
          <p:nvPr/>
        </p:nvSpPr>
        <p:spPr>
          <a:xfrm>
            <a:off x="7162800" y="40938"/>
            <a:ext cx="4709936" cy="10639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58368" indent="-493776" rtl="1">
              <a:buClr>
                <a:schemeClr val="tx1">
                  <a:shade val="95000"/>
                </a:schemeClr>
              </a:buClr>
            </a:pPr>
            <a:r>
              <a:rPr lang="ar-IQ" sz="7200" b="1" dirty="0">
                <a:ln w="10541" cmpd="sng">
                  <a:solidFill>
                    <a:schemeClr val="accent1">
                      <a:shade val="88000"/>
                      <a:satMod val="110000"/>
                    </a:schemeClr>
                  </a:solidFill>
                  <a:prstDash val="solid"/>
                </a:ln>
                <a:solidFill>
                  <a:srgbClr val="FF0000"/>
                </a:solidFill>
                <a:latin typeface="Traditional Arabic" panose="02020603050405020304" pitchFamily="18" charset="-78"/>
                <a:cs typeface="Traditional Arabic" panose="02020603050405020304" pitchFamily="18" charset="-78"/>
              </a:rPr>
              <a:t>تابع الفيديو</a:t>
            </a:r>
            <a:endParaRPr lang="en-US" sz="7200" b="1" dirty="0">
              <a:ln w="10541" cmpd="sng">
                <a:solidFill>
                  <a:schemeClr val="accent1">
                    <a:shade val="88000"/>
                    <a:satMod val="110000"/>
                  </a:schemeClr>
                </a:solidFill>
                <a:prstDash val="solid"/>
              </a:ln>
              <a:solidFill>
                <a:srgbClr val="FF0000"/>
              </a:solidFill>
              <a:latin typeface="Traditional Arabic" panose="02020603050405020304" pitchFamily="18" charset="-78"/>
              <a:cs typeface="Traditional Arabic" panose="02020603050405020304" pitchFamily="18" charset="-78"/>
            </a:endParaRPr>
          </a:p>
        </p:txBody>
      </p:sp>
      <p:pic>
        <p:nvPicPr>
          <p:cNvPr id="16" name="WhatsApp Video 2024-10-21 at 10.26.12 PM">
            <a:hlinkClick r:id="" action="ppaction://media"/>
            <a:extLst>
              <a:ext uri="{FF2B5EF4-FFF2-40B4-BE49-F238E27FC236}">
                <a16:creationId xmlns:a16="http://schemas.microsoft.com/office/drawing/2014/main" id="{8B45EBD9-61C0-422C-9F92-D80A7314493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88515" y="1152504"/>
            <a:ext cx="9599485" cy="9898988"/>
          </a:xfrm>
          <a:prstGeom prst="rect">
            <a:avLst/>
          </a:prstGeom>
        </p:spPr>
      </p:pic>
      <p:pic>
        <p:nvPicPr>
          <p:cNvPr id="17" name="WhatsApp Video 2024-10-21 at 10.33.55 PM">
            <a:hlinkClick r:id="" action="ppaction://media"/>
            <a:extLst>
              <a:ext uri="{FF2B5EF4-FFF2-40B4-BE49-F238E27FC236}">
                <a16:creationId xmlns:a16="http://schemas.microsoft.com/office/drawing/2014/main" id="{BC4DEC64-F5E2-4F1F-B7DD-82D56891C6E3}"/>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 y="1104900"/>
            <a:ext cx="8675862" cy="9829224"/>
          </a:xfrm>
          <a:prstGeom prst="rect">
            <a:avLst/>
          </a:prstGeom>
        </p:spPr>
      </p:pic>
    </p:spTree>
    <p:extLst>
      <p:ext uri="{BB962C8B-B14F-4D97-AF65-F5344CB8AC3E}">
        <p14:creationId xmlns:p14="http://schemas.microsoft.com/office/powerpoint/2010/main" val="286119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987" fill="hold"/>
                                        <p:tgtEl>
                                          <p:spTgt spid="16"/>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880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6"/>
                </p:tgtEl>
              </p:cMediaNode>
            </p:video>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6"/>
                                        </p:tgtEl>
                                      </p:cBhvr>
                                    </p:cmd>
                                  </p:childTnLst>
                                </p:cTn>
                              </p:par>
                            </p:childTnLst>
                          </p:cTn>
                        </p:par>
                      </p:childTnLst>
                    </p:cTn>
                  </p:par>
                </p:childTnLst>
              </p:cTn>
              <p:nextCondLst>
                <p:cond evt="onClick" delay="0">
                  <p:tgtEl>
                    <p:spTgt spid="16"/>
                  </p:tgtEl>
                </p:cond>
              </p:nextCondLst>
            </p:seq>
            <p:video>
              <p:cMediaNode vol="80000">
                <p:cTn id="23" fill="hold" display="0">
                  <p:stCondLst>
                    <p:cond delay="indefinite"/>
                  </p:stCondLst>
                </p:cTn>
                <p:tgtEl>
                  <p:spTgt spid="17"/>
                </p:tgtEl>
              </p:cMediaNode>
            </p:video>
            <p:seq concurrent="1" nextAc="seek">
              <p:cTn id="24" restart="whenNotActive" fill="hold" evtFilter="cancelBubble" nodeType="interactiveSeq">
                <p:stCondLst>
                  <p:cond evt="onClick" delay="0">
                    <p:tgtEl>
                      <p:spTgt spid="1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87783">
            <a:off x="7090545" y="6698306"/>
            <a:ext cx="10291886" cy="7410406"/>
            <a:chOff x="0" y="0"/>
            <a:chExt cx="1296853" cy="698500"/>
          </a:xfrm>
        </p:grpSpPr>
        <p:sp>
          <p:nvSpPr>
            <p:cNvPr id="3" name="Freeform 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4" name="TextBox 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775767" flipV="1">
            <a:off x="7864699" y="9517084"/>
            <a:ext cx="4968491" cy="236003"/>
          </a:xfrm>
          <a:custGeom>
            <a:avLst/>
            <a:gdLst/>
            <a:ahLst/>
            <a:cxnLst/>
            <a:rect l="l" t="t" r="r" b="b"/>
            <a:pathLst>
              <a:path w="4968491" h="236003">
                <a:moveTo>
                  <a:pt x="0" y="236003"/>
                </a:moveTo>
                <a:lnTo>
                  <a:pt x="4968491" y="236003"/>
                </a:lnTo>
                <a:lnTo>
                  <a:pt x="4968491" y="0"/>
                </a:lnTo>
                <a:lnTo>
                  <a:pt x="0" y="0"/>
                </a:lnTo>
                <a:lnTo>
                  <a:pt x="0" y="236003"/>
                </a:lnTo>
                <a:close/>
              </a:path>
            </a:pathLst>
          </a:custGeom>
          <a:blipFill>
            <a:blip r:embed="rId2">
              <a:alphaModFix amt="80000"/>
            </a:blip>
            <a:stretch>
              <a:fillRect/>
            </a:stretch>
          </a:blipFill>
        </p:spPr>
      </p:sp>
      <p:grpSp>
        <p:nvGrpSpPr>
          <p:cNvPr id="6" name="Group 6"/>
          <p:cNvGrpSpPr/>
          <p:nvPr/>
        </p:nvGrpSpPr>
        <p:grpSpPr>
          <a:xfrm rot="-1787783">
            <a:off x="8132417" y="8814460"/>
            <a:ext cx="8260981" cy="3065584"/>
            <a:chOff x="0" y="0"/>
            <a:chExt cx="3083192" cy="698500"/>
          </a:xfrm>
        </p:grpSpPr>
        <p:sp>
          <p:nvSpPr>
            <p:cNvPr id="7" name="Freeform 7"/>
            <p:cNvSpPr/>
            <p:nvPr/>
          </p:nvSpPr>
          <p:spPr>
            <a:xfrm>
              <a:off x="0" y="0"/>
              <a:ext cx="3083192" cy="698500"/>
            </a:xfrm>
            <a:custGeom>
              <a:avLst/>
              <a:gdLst/>
              <a:ahLst/>
              <a:cxnLst/>
              <a:rect l="l" t="t" r="r" b="b"/>
              <a:pathLst>
                <a:path w="3083192" h="698500">
                  <a:moveTo>
                    <a:pt x="3083192" y="349250"/>
                  </a:moveTo>
                  <a:lnTo>
                    <a:pt x="2879992" y="698500"/>
                  </a:lnTo>
                  <a:lnTo>
                    <a:pt x="203200" y="698500"/>
                  </a:lnTo>
                  <a:lnTo>
                    <a:pt x="0" y="349250"/>
                  </a:lnTo>
                  <a:lnTo>
                    <a:pt x="203200" y="0"/>
                  </a:lnTo>
                  <a:lnTo>
                    <a:pt x="2879992" y="0"/>
                  </a:lnTo>
                  <a:lnTo>
                    <a:pt x="3083192" y="349250"/>
                  </a:lnTo>
                  <a:close/>
                </a:path>
              </a:pathLst>
            </a:custGeom>
            <a:solidFill>
              <a:srgbClr val="024A59"/>
            </a:solidFill>
          </p:spPr>
        </p:sp>
        <p:sp>
          <p:nvSpPr>
            <p:cNvPr id="8" name="TextBox 8"/>
            <p:cNvSpPr txBox="1"/>
            <p:nvPr/>
          </p:nvSpPr>
          <p:spPr>
            <a:xfrm>
              <a:off x="114300" y="-57150"/>
              <a:ext cx="2854592" cy="7556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1787783">
            <a:off x="10746209" y="-1242066"/>
            <a:ext cx="11228500" cy="7410406"/>
            <a:chOff x="0" y="0"/>
            <a:chExt cx="1296853" cy="698500"/>
          </a:xfrm>
        </p:grpSpPr>
        <p:sp>
          <p:nvSpPr>
            <p:cNvPr id="10" name="Freeform 10"/>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024A59"/>
            </a:solidFill>
          </p:spPr>
        </p:sp>
        <p:sp>
          <p:nvSpPr>
            <p:cNvPr id="11" name="TextBox 11"/>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1787783">
            <a:off x="10082278" y="-1659520"/>
            <a:ext cx="11836706" cy="7811799"/>
            <a:chOff x="0" y="0"/>
            <a:chExt cx="1296853" cy="698500"/>
          </a:xfrm>
        </p:grpSpPr>
        <p:sp>
          <p:nvSpPr>
            <p:cNvPr id="13" name="Freeform 13"/>
            <p:cNvSpPr/>
            <p:nvPr/>
          </p:nvSpPr>
          <p:spPr>
            <a:xfrm>
              <a:off x="0" y="0"/>
              <a:ext cx="1296853" cy="698500"/>
            </a:xfrm>
            <a:custGeom>
              <a:avLst/>
              <a:gdLst/>
              <a:ahLst/>
              <a:cxnLst/>
              <a:rect l="l" t="t" r="r" b="b"/>
              <a:pathLst>
                <a:path w="1296853" h="698500">
                  <a:moveTo>
                    <a:pt x="1296853" y="349250"/>
                  </a:moveTo>
                  <a:lnTo>
                    <a:pt x="1093653" y="698500"/>
                  </a:lnTo>
                  <a:lnTo>
                    <a:pt x="203200" y="698500"/>
                  </a:lnTo>
                  <a:lnTo>
                    <a:pt x="0" y="349250"/>
                  </a:lnTo>
                  <a:lnTo>
                    <a:pt x="203200" y="0"/>
                  </a:lnTo>
                  <a:lnTo>
                    <a:pt x="1093653" y="0"/>
                  </a:lnTo>
                  <a:lnTo>
                    <a:pt x="1296853" y="349250"/>
                  </a:lnTo>
                  <a:close/>
                </a:path>
              </a:pathLst>
            </a:custGeom>
            <a:solidFill>
              <a:srgbClr val="FFA916"/>
            </a:solidFill>
          </p:spPr>
        </p:sp>
        <p:sp>
          <p:nvSpPr>
            <p:cNvPr id="14" name="TextBox 14"/>
            <p:cNvSpPr txBox="1"/>
            <p:nvPr/>
          </p:nvSpPr>
          <p:spPr>
            <a:xfrm>
              <a:off x="114300" y="-57150"/>
              <a:ext cx="1068253" cy="75565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rot="-1775767">
            <a:off x="13825705" y="8472786"/>
            <a:ext cx="4968491" cy="236003"/>
          </a:xfrm>
          <a:custGeom>
            <a:avLst/>
            <a:gdLst/>
            <a:ahLst/>
            <a:cxnLst/>
            <a:rect l="l" t="t" r="r" b="b"/>
            <a:pathLst>
              <a:path w="4968491" h="236003">
                <a:moveTo>
                  <a:pt x="0" y="0"/>
                </a:moveTo>
                <a:lnTo>
                  <a:pt x="4968491" y="0"/>
                </a:lnTo>
                <a:lnTo>
                  <a:pt x="4968491" y="236003"/>
                </a:lnTo>
                <a:lnTo>
                  <a:pt x="0" y="236003"/>
                </a:lnTo>
                <a:lnTo>
                  <a:pt x="0" y="0"/>
                </a:lnTo>
                <a:close/>
              </a:path>
            </a:pathLst>
          </a:custGeom>
          <a:blipFill>
            <a:blip r:embed="rId2">
              <a:alphaModFix amt="80000"/>
            </a:blip>
            <a:stretch>
              <a:fillRect/>
            </a:stretch>
          </a:blipFill>
        </p:spPr>
      </p:sp>
      <p:sp>
        <p:nvSpPr>
          <p:cNvPr id="22" name="Freeform 22"/>
          <p:cNvSpPr/>
          <p:nvPr/>
        </p:nvSpPr>
        <p:spPr>
          <a:xfrm rot="-1775767" flipV="1">
            <a:off x="11104039" y="765857"/>
            <a:ext cx="4968491" cy="236003"/>
          </a:xfrm>
          <a:custGeom>
            <a:avLst/>
            <a:gdLst/>
            <a:ahLst/>
            <a:cxnLst/>
            <a:rect l="l" t="t" r="r" b="b"/>
            <a:pathLst>
              <a:path w="4968491" h="236003">
                <a:moveTo>
                  <a:pt x="0" y="236004"/>
                </a:moveTo>
                <a:lnTo>
                  <a:pt x="4968491" y="236004"/>
                </a:lnTo>
                <a:lnTo>
                  <a:pt x="4968491" y="0"/>
                </a:lnTo>
                <a:lnTo>
                  <a:pt x="0" y="0"/>
                </a:lnTo>
                <a:lnTo>
                  <a:pt x="0" y="236004"/>
                </a:lnTo>
                <a:close/>
              </a:path>
            </a:pathLst>
          </a:custGeom>
          <a:blipFill>
            <a:blip r:embed="rId2">
              <a:alphaModFix amt="80000"/>
            </a:blip>
            <a:stretch>
              <a:fillRect/>
            </a:stretch>
          </a:blipFill>
        </p:spPr>
      </p:sp>
      <p:sp>
        <p:nvSpPr>
          <p:cNvPr id="23" name="Freeform 23"/>
          <p:cNvSpPr/>
          <p:nvPr/>
        </p:nvSpPr>
        <p:spPr>
          <a:xfrm rot="1804615">
            <a:off x="9891747" y="8537528"/>
            <a:ext cx="4644064" cy="220593"/>
          </a:xfrm>
          <a:custGeom>
            <a:avLst/>
            <a:gdLst/>
            <a:ahLst/>
            <a:cxnLst/>
            <a:rect l="l" t="t" r="r" b="b"/>
            <a:pathLst>
              <a:path w="4644064" h="220593">
                <a:moveTo>
                  <a:pt x="0" y="0"/>
                </a:moveTo>
                <a:lnTo>
                  <a:pt x="4644063" y="0"/>
                </a:lnTo>
                <a:lnTo>
                  <a:pt x="4644063" y="220593"/>
                </a:lnTo>
                <a:lnTo>
                  <a:pt x="0" y="220593"/>
                </a:lnTo>
                <a:lnTo>
                  <a:pt x="0" y="0"/>
                </a:lnTo>
                <a:close/>
              </a:path>
            </a:pathLst>
          </a:custGeom>
          <a:blipFill>
            <a:blip r:embed="rId2">
              <a:alphaModFix amt="80000"/>
            </a:blip>
            <a:stretch>
              <a:fillRect/>
            </a:stretch>
          </a:blipFill>
        </p:spPr>
      </p:sp>
      <p:sp>
        <p:nvSpPr>
          <p:cNvPr id="19" name="مستطيل 18">
            <a:extLst>
              <a:ext uri="{FF2B5EF4-FFF2-40B4-BE49-F238E27FC236}">
                <a16:creationId xmlns:a16="http://schemas.microsoft.com/office/drawing/2014/main" id="{E8574033-458C-4C5E-B5F5-9B270449F440}"/>
              </a:ext>
            </a:extLst>
          </p:cNvPr>
          <p:cNvSpPr/>
          <p:nvPr/>
        </p:nvSpPr>
        <p:spPr>
          <a:xfrm rot="19679515">
            <a:off x="11383444" y="986604"/>
            <a:ext cx="8149236" cy="57279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0" lang="ar-IQ" sz="7200" b="1" i="0" u="none" strike="noStrike" kern="1200" cap="none" spc="0" normalizeH="0" baseline="0" noProof="0" dirty="0">
                <a:ln>
                  <a:noFill/>
                </a:ln>
                <a:solidFill>
                  <a:srgbClr val="FF0000"/>
                </a:solidFill>
                <a:effectLst/>
                <a:uLnTx/>
                <a:uFillTx/>
                <a:latin typeface="Arabic Typesetting" panose="03020402040406030203" pitchFamily="66" charset="-78"/>
                <a:ea typeface="+mn-ea"/>
                <a:cs typeface="PT Bold Heading" panose="02010400000000000000" pitchFamily="2" charset="-78"/>
              </a:rPr>
              <a:t>نشاط : 1</a:t>
            </a:r>
            <a:r>
              <a:rPr kumimoji="0" lang="ar-IQ" sz="7200" b="1" i="0" u="none" strike="noStrike" kern="1200" cap="none" spc="0" normalizeH="0" baseline="0" noProof="0" dirty="0">
                <a:ln>
                  <a:noFill/>
                </a:ln>
                <a:solidFill>
                  <a:prstClr val="black"/>
                </a:solidFill>
                <a:effectLst>
                  <a:outerShdw blurRad="50000" dist="30000" dir="5400000" algn="tl" rotWithShape="0">
                    <a:srgbClr val="000000">
                      <a:alpha val="30000"/>
                    </a:srgbClr>
                  </a:outerShdw>
                </a:effectLst>
                <a:uLnTx/>
                <a:uFillTx/>
                <a:latin typeface="Arial" panose="020B0604020202020204" pitchFamily="34" charset="0"/>
                <a:ea typeface="+mn-ea"/>
                <a:cs typeface="PT Bold Heading" panose="02010400000000000000" pitchFamily="2" charset="-78"/>
              </a:rPr>
              <a:t> ما هو التعلم </a:t>
            </a:r>
            <a:endParaRPr lang="en-US" sz="7200" dirty="0"/>
          </a:p>
        </p:txBody>
      </p:sp>
      <p:pic>
        <p:nvPicPr>
          <p:cNvPr id="24" name="صورة 23">
            <a:extLst>
              <a:ext uri="{FF2B5EF4-FFF2-40B4-BE49-F238E27FC236}">
                <a16:creationId xmlns:a16="http://schemas.microsoft.com/office/drawing/2014/main" id="{5FDC0B09-7BCA-4BDA-9CD5-BF606D757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6" y="-114300"/>
            <a:ext cx="6000750" cy="5676900"/>
          </a:xfrm>
          <a:prstGeom prst="rect">
            <a:avLst/>
          </a:prstGeom>
        </p:spPr>
      </p:pic>
      <p:pic>
        <p:nvPicPr>
          <p:cNvPr id="31" name="صورة 30">
            <a:extLst>
              <a:ext uri="{FF2B5EF4-FFF2-40B4-BE49-F238E27FC236}">
                <a16:creationId xmlns:a16="http://schemas.microsoft.com/office/drawing/2014/main" id="{7E21445D-7A22-42B8-BE4F-7EE2C67D8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98849"/>
            <a:ext cx="5914712" cy="4588151"/>
          </a:xfrm>
          <a:prstGeom prst="rect">
            <a:avLst/>
          </a:prstGeom>
        </p:spPr>
      </p:pic>
      <p:pic>
        <p:nvPicPr>
          <p:cNvPr id="33" name="صورة 32">
            <a:extLst>
              <a:ext uri="{FF2B5EF4-FFF2-40B4-BE49-F238E27FC236}">
                <a16:creationId xmlns:a16="http://schemas.microsoft.com/office/drawing/2014/main" id="{66B6CEEF-1151-42A0-9F8D-0F5890815E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9349" y="-190500"/>
            <a:ext cx="4843964" cy="584898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مربع نص 24">
            <a:extLst>
              <a:ext uri="{FF2B5EF4-FFF2-40B4-BE49-F238E27FC236}">
                <a16:creationId xmlns:a16="http://schemas.microsoft.com/office/drawing/2014/main" id="{6CBB887D-2D57-495D-B066-EBEC6EA1DF89}"/>
              </a:ext>
            </a:extLst>
          </p:cNvPr>
          <p:cNvSpPr txBox="1"/>
          <p:nvPr/>
        </p:nvSpPr>
        <p:spPr>
          <a:xfrm>
            <a:off x="0" y="65187"/>
            <a:ext cx="12192000" cy="5078313"/>
          </a:xfrm>
          <a:prstGeom prst="rect">
            <a:avLst/>
          </a:prstGeom>
          <a:noFill/>
        </p:spPr>
        <p:txBody>
          <a:bodyPr wrap="square">
            <a:spAutoFit/>
          </a:bodyPr>
          <a:lstStyle/>
          <a:p>
            <a:pPr algn="r"/>
            <a:r>
              <a:rPr lang="ar-SA" sz="5400" b="1" i="1" u="sng" dirty="0">
                <a:solidFill>
                  <a:srgbClr val="FF0000"/>
                </a:solidFill>
                <a:effectLst/>
                <a:ea typeface="Calibri" panose="020F0502020204030204" pitchFamily="34" charset="0"/>
                <a:cs typeface="Simplified Arabic" panose="02020603050405020304" pitchFamily="18" charset="-78"/>
              </a:rPr>
              <a:t>مفهوم التّعلّم </a:t>
            </a:r>
            <a:r>
              <a:rPr lang="ar-SA" sz="5400" dirty="0">
                <a:effectLst/>
                <a:ea typeface="Calibri" panose="020F0502020204030204" pitchFamily="34" charset="0"/>
                <a:cs typeface="Simplified Arabic" panose="02020603050405020304" pitchFamily="18" charset="-78"/>
              </a:rPr>
              <a:t>هو سلوك شخصي يقوم به الفرد لكسب المعلومات والخبرات والمعرفة، فيستطيع من خلالها أداء عمل ما، فالمتعلّم هنا هدفه هو التّعلُم وذلك عن طريق البحث عن الأدوات المناسبة الّتي تحقق المعلومات من خلال المدارس، والمعاهد، والكتب، والإنترنت، والتّدريب وغيرها من الأدوات التّعليمية</a:t>
            </a:r>
            <a:r>
              <a:rPr lang="ar-IQ" sz="5400" dirty="0">
                <a:effectLst/>
                <a:ea typeface="Calibri" panose="020F0502020204030204" pitchFamily="34" charset="0"/>
                <a:cs typeface="Simplified Arabic" panose="02020603050405020304" pitchFamily="18" charset="-78"/>
              </a:rPr>
              <a:t>.</a:t>
            </a:r>
            <a:r>
              <a:rPr lang="ar-SA" sz="5400" dirty="0">
                <a:effectLst/>
                <a:ea typeface="Calibri" panose="020F0502020204030204" pitchFamily="34" charset="0"/>
                <a:cs typeface="Simplified Arabic" panose="02020603050405020304" pitchFamily="18" charset="-78"/>
              </a:rPr>
              <a:t> </a:t>
            </a:r>
            <a:endParaRPr lang="en-US" sz="5400" dirty="0"/>
          </a:p>
        </p:txBody>
      </p:sp>
      <p:pic>
        <p:nvPicPr>
          <p:cNvPr id="6" name="صورة 5">
            <a:extLst>
              <a:ext uri="{FF2B5EF4-FFF2-40B4-BE49-F238E27FC236}">
                <a16:creationId xmlns:a16="http://schemas.microsoft.com/office/drawing/2014/main" id="{ED87B582-5552-4BB1-A7F7-44F2A008E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8220" y="5072955"/>
            <a:ext cx="5867400" cy="5190916"/>
          </a:xfrm>
          <a:prstGeom prst="rect">
            <a:avLst/>
          </a:prstGeom>
        </p:spPr>
      </p:pic>
      <p:sp>
        <p:nvSpPr>
          <p:cNvPr id="5" name="مربع نص 4">
            <a:extLst>
              <a:ext uri="{FF2B5EF4-FFF2-40B4-BE49-F238E27FC236}">
                <a16:creationId xmlns:a16="http://schemas.microsoft.com/office/drawing/2014/main" id="{E07475BA-3892-47F4-AB09-EEF0A5BF2AD1}"/>
              </a:ext>
            </a:extLst>
          </p:cNvPr>
          <p:cNvSpPr txBox="1"/>
          <p:nvPr/>
        </p:nvSpPr>
        <p:spPr>
          <a:xfrm>
            <a:off x="-38100" y="5143500"/>
            <a:ext cx="12192000" cy="4524315"/>
          </a:xfrm>
          <a:prstGeom prst="rect">
            <a:avLst/>
          </a:prstGeom>
          <a:noFill/>
        </p:spPr>
        <p:txBody>
          <a:bodyPr wrap="square">
            <a:spAutoFit/>
          </a:bodyPr>
          <a:lstStyle/>
          <a:p>
            <a:pPr algn="r"/>
            <a:r>
              <a:rPr kumimoji="0" lang="ar-IQ"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التعلم على انه </a:t>
            </a:r>
            <a:r>
              <a:rPr kumimoji="0" lang="ar-IQ"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تغير في سلوك الفرد ناتج عن اثارة ، او انه حالة التغيرات الداخلية في سلوك الفرد التي لا يمكن ملاحظتها بالعين المجردة مباشرة</a:t>
            </a:r>
            <a:r>
              <a:rPr kumimoji="0" lang="ar-IQ" sz="48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Simplified Arabic" panose="02020603050405020304" pitchFamily="18" charset="-78"/>
              </a:rPr>
              <a:t>، </a:t>
            </a:r>
            <a:r>
              <a:rPr kumimoji="0" lang="ar-IQ"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Simplified Arabic" panose="02020603050405020304" pitchFamily="18" charset="-78"/>
              </a:rPr>
              <a:t>بل يمكن الاستدلال عليها من خلال نتائج السلوك الجديد الذي يظهر على سلوك الفرد ، اي ما يمكن ملاحظته في الفرق بين الاستجابات القبلية والبعدية لعملية التعلم</a:t>
            </a:r>
            <a:endParaRPr lang="en-US" sz="4800" dirty="0"/>
          </a:p>
        </p:txBody>
      </p:sp>
      <p:pic>
        <p:nvPicPr>
          <p:cNvPr id="4" name="صورة 3">
            <a:extLst>
              <a:ext uri="{FF2B5EF4-FFF2-40B4-BE49-F238E27FC236}">
                <a16:creationId xmlns:a16="http://schemas.microsoft.com/office/drawing/2014/main" id="{8D8A01A8-D384-4258-B4A1-5CADD5EB3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8220" y="-47417"/>
            <a:ext cx="5867400" cy="5190917"/>
          </a:xfrm>
          <a:prstGeom prst="rect">
            <a:avLst/>
          </a:prstGeom>
        </p:spPr>
      </p:pic>
    </p:spTree>
    <p:extLst>
      <p:ext uri="{BB962C8B-B14F-4D97-AF65-F5344CB8AC3E}">
        <p14:creationId xmlns:p14="http://schemas.microsoft.com/office/powerpoint/2010/main" val="2513145459"/>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35" name="Text 2">
            <a:extLst>
              <a:ext uri="{FF2B5EF4-FFF2-40B4-BE49-F238E27FC236}">
                <a16:creationId xmlns:a16="http://schemas.microsoft.com/office/drawing/2014/main" id="{C5185690-B99E-43C0-B4FE-2D039BAD1A65}"/>
              </a:ext>
            </a:extLst>
          </p:cNvPr>
          <p:cNvSpPr/>
          <p:nvPr/>
        </p:nvSpPr>
        <p:spPr>
          <a:xfrm>
            <a:off x="8374353" y="1875216"/>
            <a:ext cx="3216286" cy="914401"/>
          </a:xfrm>
          <a:prstGeom prst="rect">
            <a:avLst/>
          </a:prstGeom>
          <a:noFill/>
          <a:ln/>
        </p:spPr>
        <p:txBody>
          <a:bodyPr wrap="square" rtlCol="0" anchor="t"/>
          <a:lstStyle/>
          <a:p>
            <a:pPr algn="ctr" rtl="1">
              <a:lnSpc>
                <a:spcPts val="7545"/>
              </a:lnSpc>
            </a:pPr>
            <a:r>
              <a:rPr lang="ar-IQ" sz="4400" b="1" dirty="0">
                <a:solidFill>
                  <a:schemeClr val="bg1"/>
                </a:solidFill>
              </a:rPr>
              <a:t>مقدمـــــة</a:t>
            </a:r>
            <a:endParaRPr lang="en-US" sz="4400" dirty="0">
              <a:solidFill>
                <a:schemeClr val="bg1"/>
              </a:solidFill>
            </a:endParaRPr>
          </a:p>
        </p:txBody>
      </p:sp>
      <p:cxnSp>
        <p:nvCxnSpPr>
          <p:cNvPr id="38" name="رابط مستقيم 37">
            <a:extLst>
              <a:ext uri="{FF2B5EF4-FFF2-40B4-BE49-F238E27FC236}">
                <a16:creationId xmlns:a16="http://schemas.microsoft.com/office/drawing/2014/main" id="{360BBA33-9527-4B63-88FD-5D1C566C7777}"/>
              </a:ext>
            </a:extLst>
          </p:cNvPr>
          <p:cNvCxnSpPr>
            <a:cxnSpLocks/>
          </p:cNvCxnSpPr>
          <p:nvPr/>
        </p:nvCxnSpPr>
        <p:spPr>
          <a:xfrm>
            <a:off x="15925800" y="972708"/>
            <a:ext cx="0" cy="8341583"/>
          </a:xfrm>
          <a:prstGeom prst="line">
            <a:avLst/>
          </a:prstGeom>
          <a:ln w="57150">
            <a:solidFill>
              <a:srgbClr val="FFC000"/>
            </a:solidFill>
          </a:ln>
        </p:spPr>
        <p:style>
          <a:lnRef idx="3">
            <a:schemeClr val="accent5"/>
          </a:lnRef>
          <a:fillRef idx="0">
            <a:schemeClr val="accent5"/>
          </a:fillRef>
          <a:effectRef idx="2">
            <a:schemeClr val="accent5"/>
          </a:effectRef>
          <a:fontRef idx="minor">
            <a:schemeClr val="tx1"/>
          </a:fontRef>
        </p:style>
      </p:cxnSp>
      <p:sp>
        <p:nvSpPr>
          <p:cNvPr id="18" name="Freeform 2">
            <a:extLst>
              <a:ext uri="{FF2B5EF4-FFF2-40B4-BE49-F238E27FC236}">
                <a16:creationId xmlns:a16="http://schemas.microsoft.com/office/drawing/2014/main" id="{224C0F88-24FC-46CB-9552-5B7F147A0369}"/>
              </a:ext>
            </a:extLst>
          </p:cNvPr>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sp>
        <p:nvSpPr>
          <p:cNvPr id="15" name="مربع نص 14">
            <a:extLst>
              <a:ext uri="{FF2B5EF4-FFF2-40B4-BE49-F238E27FC236}">
                <a16:creationId xmlns:a16="http://schemas.microsoft.com/office/drawing/2014/main" id="{514C0EE3-9022-42F4-A0ED-FCB9CEC95923}"/>
              </a:ext>
            </a:extLst>
          </p:cNvPr>
          <p:cNvSpPr txBox="1"/>
          <p:nvPr/>
        </p:nvSpPr>
        <p:spPr>
          <a:xfrm>
            <a:off x="0" y="347970"/>
            <a:ext cx="15925799" cy="10543912"/>
          </a:xfrm>
          <a:prstGeom prst="rect">
            <a:avLst/>
          </a:prstGeom>
          <a:noFill/>
        </p:spPr>
        <p:txBody>
          <a:bodyPr wrap="square">
            <a:spAutoFit/>
          </a:bodyPr>
          <a:lstStyle/>
          <a:p>
            <a:pPr marL="342900" marR="0" lvl="0" indent="-342900" algn="just" rtl="1">
              <a:lnSpc>
                <a:spcPct val="115000"/>
              </a:lnSpc>
              <a:spcBef>
                <a:spcPts val="0"/>
              </a:spcBef>
              <a:spcAft>
                <a:spcPts val="0"/>
              </a:spcAft>
              <a:buFont typeface="Simplified Arabic" panose="02020603050405020304" pitchFamily="18" charset="-78"/>
              <a:buChar char="-"/>
            </a:pPr>
            <a:r>
              <a:rPr lang="ar-IQ" sz="5400" b="1" dirty="0">
                <a:effectLst/>
                <a:latin typeface="Calibri" panose="020F0502020204030204" pitchFamily="34" charset="0"/>
                <a:ea typeface="Calibri" panose="020F0502020204030204" pitchFamily="34" charset="0"/>
                <a:cs typeface="+mj-cs"/>
              </a:rPr>
              <a:t>وبما ان الانسان يحتاج الى عناصر مادية قادرة على ابقائه على قيد الحياة (الاكل – الشرب ) فانه يحتاج الى عناصر قادرة على جعله اكثر فاعلية ونشاط وتطور .</a:t>
            </a:r>
            <a:endParaRPr lang="en-US" sz="5400" b="1" dirty="0">
              <a:effectLst/>
              <a:latin typeface="Calibri" panose="020F0502020204030204" pitchFamily="34" charset="0"/>
              <a:ea typeface="Calibri" panose="020F0502020204030204" pitchFamily="34" charset="0"/>
              <a:cs typeface="+mj-cs"/>
            </a:endParaRPr>
          </a:p>
          <a:p>
            <a:pPr marL="342900" marR="0" lvl="0" indent="-342900" algn="just" rtl="1">
              <a:lnSpc>
                <a:spcPct val="115000"/>
              </a:lnSpc>
              <a:spcBef>
                <a:spcPts val="0"/>
              </a:spcBef>
              <a:spcAft>
                <a:spcPts val="0"/>
              </a:spcAft>
              <a:buFont typeface="Simplified Arabic" panose="02020603050405020304" pitchFamily="18" charset="-78"/>
              <a:buChar char="-"/>
            </a:pPr>
            <a:r>
              <a:rPr lang="ar-IQ" sz="5400" b="1" dirty="0">
                <a:effectLst/>
                <a:latin typeface="Calibri" panose="020F0502020204030204" pitchFamily="34" charset="0"/>
                <a:ea typeface="Calibri" panose="020F0502020204030204" pitchFamily="34" charset="0"/>
                <a:cs typeface="+mj-cs"/>
              </a:rPr>
              <a:t>التعلم يبدأ عند الفرد منذ ولادته حتى مماته ، اذ انه مرافق للإنسان و مستمر معه ما دام هو على قيد الحياة . </a:t>
            </a:r>
            <a:endParaRPr lang="en-US" sz="5400" b="1" dirty="0">
              <a:effectLst/>
              <a:latin typeface="Calibri" panose="020F0502020204030204" pitchFamily="34" charset="0"/>
              <a:ea typeface="Calibri" panose="020F0502020204030204" pitchFamily="34" charset="0"/>
              <a:cs typeface="+mj-cs"/>
            </a:endParaRPr>
          </a:p>
          <a:p>
            <a:pPr marL="342900" marR="0" lvl="0" indent="-342900" algn="just" rtl="1">
              <a:lnSpc>
                <a:spcPct val="115000"/>
              </a:lnSpc>
              <a:spcBef>
                <a:spcPts val="0"/>
              </a:spcBef>
              <a:spcAft>
                <a:spcPts val="0"/>
              </a:spcAft>
              <a:buFont typeface="Simplified Arabic" panose="02020603050405020304" pitchFamily="18" charset="-78"/>
              <a:buChar char="-"/>
            </a:pPr>
            <a:r>
              <a:rPr lang="ar-IQ" sz="5400" b="1" dirty="0">
                <a:effectLst/>
                <a:latin typeface="Calibri" panose="020F0502020204030204" pitchFamily="34" charset="0"/>
                <a:ea typeface="Calibri" panose="020F0502020204030204" pitchFamily="34" charset="0"/>
                <a:cs typeface="+mj-cs"/>
              </a:rPr>
              <a:t>كما لا يوجد وقت محدد لحدوث حالات التعلم ، اذ انه يحدث لدى الانسان دائماً وفي كل مكان وزمان </a:t>
            </a:r>
            <a:endParaRPr lang="en-US" sz="5400" b="1" dirty="0">
              <a:effectLst/>
              <a:latin typeface="Calibri" panose="020F0502020204030204" pitchFamily="34" charset="0"/>
              <a:ea typeface="Calibri" panose="020F0502020204030204" pitchFamily="34" charset="0"/>
              <a:cs typeface="+mj-cs"/>
            </a:endParaRPr>
          </a:p>
          <a:p>
            <a:pPr marL="342900" marR="0" lvl="0" indent="-342900" algn="just" rtl="1">
              <a:lnSpc>
                <a:spcPct val="115000"/>
              </a:lnSpc>
              <a:spcBef>
                <a:spcPts val="0"/>
              </a:spcBef>
              <a:spcAft>
                <a:spcPts val="0"/>
              </a:spcAft>
              <a:buFont typeface="Simplified Arabic" panose="02020603050405020304" pitchFamily="18" charset="-78"/>
              <a:buChar char="-"/>
            </a:pPr>
            <a:r>
              <a:rPr lang="ar-IQ" sz="5400" b="1" dirty="0">
                <a:effectLst/>
                <a:latin typeface="Calibri" panose="020F0502020204030204" pitchFamily="34" charset="0"/>
                <a:ea typeface="Calibri" panose="020F0502020204030204" pitchFamily="34" charset="0"/>
                <a:cs typeface="+mj-cs"/>
              </a:rPr>
              <a:t> كما ان عملية التعلم لا تقتصر على فئه دون اخرى ، وغير مقتصرة على الانسان فقط، واذا نظرنا الى الانسان لوجدناه معلم ومتعلم .</a:t>
            </a:r>
            <a:endParaRPr lang="en-US" sz="5400" b="1" dirty="0">
              <a:effectLst/>
              <a:latin typeface="Calibri" panose="020F0502020204030204" pitchFamily="34" charset="0"/>
              <a:ea typeface="Calibri" panose="020F0502020204030204" pitchFamily="34" charset="0"/>
              <a:cs typeface="+mj-cs"/>
            </a:endParaRPr>
          </a:p>
          <a:p>
            <a:pPr marL="342900" marR="0" lvl="0" indent="-342900" algn="just" rtl="1">
              <a:lnSpc>
                <a:spcPct val="115000"/>
              </a:lnSpc>
              <a:spcBef>
                <a:spcPts val="0"/>
              </a:spcBef>
              <a:spcAft>
                <a:spcPts val="1000"/>
              </a:spcAft>
              <a:buFont typeface="Simplified Arabic" panose="02020603050405020304" pitchFamily="18" charset="-78"/>
              <a:buChar char="-"/>
            </a:pPr>
            <a:r>
              <a:rPr lang="ar-IQ" sz="5400" b="1" dirty="0">
                <a:effectLst/>
                <a:latin typeface="Calibri" panose="020F0502020204030204" pitchFamily="34" charset="0"/>
                <a:ea typeface="Calibri" panose="020F0502020204030204" pitchFamily="34" charset="0"/>
                <a:cs typeface="+mj-cs"/>
              </a:rPr>
              <a:t>يتم التركيز في عملية التعلم على الفئات العمرية الصغيرة لانهم القاعدة الاساسية الصحيحة التي تبنى علها عملية التعليم.</a:t>
            </a:r>
            <a:endParaRPr lang="en-US" sz="5400" b="1" dirty="0">
              <a:effectLst/>
              <a:latin typeface="Calibri" panose="020F0502020204030204" pitchFamily="34" charset="0"/>
              <a:ea typeface="Calibri" panose="020F0502020204030204" pitchFamily="34" charset="0"/>
              <a:cs typeface="+mj-cs"/>
            </a:endParaRPr>
          </a:p>
        </p:txBody>
      </p:sp>
    </p:spTree>
    <p:extLst>
      <p:ext uri="{BB962C8B-B14F-4D97-AF65-F5344CB8AC3E}">
        <p14:creationId xmlns:p14="http://schemas.microsoft.com/office/powerpoint/2010/main" val="2005758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flipH="1">
            <a:off x="16351493" y="-712127"/>
            <a:ext cx="2117840" cy="3264897"/>
          </a:xfrm>
          <a:custGeom>
            <a:avLst/>
            <a:gdLst/>
            <a:ahLst/>
            <a:cxnLst/>
            <a:rect l="l" t="t" r="r" b="b"/>
            <a:pathLst>
              <a:path w="2117840" h="3264897">
                <a:moveTo>
                  <a:pt x="2117840" y="0"/>
                </a:moveTo>
                <a:lnTo>
                  <a:pt x="0" y="0"/>
                </a:lnTo>
                <a:lnTo>
                  <a:pt x="0" y="3264898"/>
                </a:lnTo>
                <a:lnTo>
                  <a:pt x="2117840" y="3264898"/>
                </a:lnTo>
                <a:lnTo>
                  <a:pt x="2117840" y="0"/>
                </a:lnTo>
                <a:close/>
              </a:path>
            </a:pathLst>
          </a:custGeom>
          <a:blipFill>
            <a:blip r:embed="rId2">
              <a:extLst>
                <a:ext uri="{96DAC541-7B7A-43D3-8B79-37D633B846F1}">
                  <asvg:svgBlip xmlns:asvg="http://schemas.microsoft.com/office/drawing/2016/SVG/main" r:embed="rId3"/>
                </a:ext>
              </a:extLst>
            </a:blip>
            <a:stretch>
              <a:fillRect r="-75183"/>
            </a:stretch>
          </a:blipFill>
        </p:spPr>
      </p:sp>
      <p:grpSp>
        <p:nvGrpSpPr>
          <p:cNvPr id="4" name="Group 4"/>
          <p:cNvGrpSpPr/>
          <p:nvPr/>
        </p:nvGrpSpPr>
        <p:grpSpPr>
          <a:xfrm>
            <a:off x="3938494" y="9963150"/>
            <a:ext cx="16477376" cy="783580"/>
            <a:chOff x="0" y="0"/>
            <a:chExt cx="4339720" cy="206375"/>
          </a:xfrm>
        </p:grpSpPr>
        <p:sp>
          <p:nvSpPr>
            <p:cNvPr id="5" name="Freeform 5"/>
            <p:cNvSpPr/>
            <p:nvPr/>
          </p:nvSpPr>
          <p:spPr>
            <a:xfrm>
              <a:off x="0" y="0"/>
              <a:ext cx="4339720" cy="206375"/>
            </a:xfrm>
            <a:custGeom>
              <a:avLst/>
              <a:gdLst/>
              <a:ahLst/>
              <a:cxnLst/>
              <a:rect l="l" t="t" r="r" b="b"/>
              <a:pathLst>
                <a:path w="4339720" h="206375">
                  <a:moveTo>
                    <a:pt x="203200" y="0"/>
                  </a:moveTo>
                  <a:lnTo>
                    <a:pt x="4339720" y="0"/>
                  </a:lnTo>
                  <a:lnTo>
                    <a:pt x="4136520" y="206375"/>
                  </a:lnTo>
                  <a:lnTo>
                    <a:pt x="0" y="206375"/>
                  </a:lnTo>
                  <a:lnTo>
                    <a:pt x="203200" y="0"/>
                  </a:lnTo>
                  <a:close/>
                </a:path>
              </a:pathLst>
            </a:custGeom>
            <a:solidFill>
              <a:srgbClr val="FFA916"/>
            </a:solidFill>
          </p:spPr>
        </p:sp>
        <p:sp>
          <p:nvSpPr>
            <p:cNvPr id="6" name="TextBox 6"/>
            <p:cNvSpPr txBox="1"/>
            <p:nvPr/>
          </p:nvSpPr>
          <p:spPr>
            <a:xfrm>
              <a:off x="101600" y="-57150"/>
              <a:ext cx="4136520" cy="263525"/>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024868" y="9963150"/>
            <a:ext cx="7295490" cy="783580"/>
            <a:chOff x="0" y="0"/>
            <a:chExt cx="1921446" cy="206375"/>
          </a:xfrm>
        </p:grpSpPr>
        <p:sp>
          <p:nvSpPr>
            <p:cNvPr id="8" name="Freeform 8"/>
            <p:cNvSpPr/>
            <p:nvPr/>
          </p:nvSpPr>
          <p:spPr>
            <a:xfrm>
              <a:off x="0" y="0"/>
              <a:ext cx="1921446" cy="206375"/>
            </a:xfrm>
            <a:custGeom>
              <a:avLst/>
              <a:gdLst/>
              <a:ahLst/>
              <a:cxnLst/>
              <a:rect l="l" t="t" r="r" b="b"/>
              <a:pathLst>
                <a:path w="1921446" h="206375">
                  <a:moveTo>
                    <a:pt x="203200" y="0"/>
                  </a:moveTo>
                  <a:lnTo>
                    <a:pt x="1921446" y="0"/>
                  </a:lnTo>
                  <a:lnTo>
                    <a:pt x="1718246" y="206375"/>
                  </a:lnTo>
                  <a:lnTo>
                    <a:pt x="0" y="206375"/>
                  </a:lnTo>
                  <a:lnTo>
                    <a:pt x="203200" y="0"/>
                  </a:lnTo>
                  <a:close/>
                </a:path>
              </a:pathLst>
            </a:custGeom>
            <a:solidFill>
              <a:srgbClr val="024A59"/>
            </a:solidFill>
          </p:spPr>
        </p:sp>
        <p:sp>
          <p:nvSpPr>
            <p:cNvPr id="9" name="TextBox 9"/>
            <p:cNvSpPr txBox="1"/>
            <p:nvPr/>
          </p:nvSpPr>
          <p:spPr>
            <a:xfrm>
              <a:off x="101600" y="-57150"/>
              <a:ext cx="1718246" cy="263525"/>
            </a:xfrm>
            <a:prstGeom prst="rect">
              <a:avLst/>
            </a:prstGeom>
          </p:spPr>
          <p:txBody>
            <a:bodyPr lIns="50800" tIns="50800" rIns="50800" bIns="50800" rtlCol="0" anchor="ctr"/>
            <a:lstStyle/>
            <a:p>
              <a:pPr algn="ctr">
                <a:lnSpc>
                  <a:spcPts val="2659"/>
                </a:lnSpc>
              </a:pPr>
              <a:endParaRPr/>
            </a:p>
          </p:txBody>
        </p:sp>
      </p:grpSp>
      <p:sp>
        <p:nvSpPr>
          <p:cNvPr id="35" name="مربع نص 34">
            <a:extLst>
              <a:ext uri="{FF2B5EF4-FFF2-40B4-BE49-F238E27FC236}">
                <a16:creationId xmlns:a16="http://schemas.microsoft.com/office/drawing/2014/main" id="{D176D282-DF7B-4F6C-8B35-ABA06BB4696F}"/>
              </a:ext>
            </a:extLst>
          </p:cNvPr>
          <p:cNvSpPr txBox="1"/>
          <p:nvPr/>
        </p:nvSpPr>
        <p:spPr>
          <a:xfrm>
            <a:off x="5505202" y="38100"/>
            <a:ext cx="10725398" cy="4594912"/>
          </a:xfrm>
          <a:prstGeom prst="rect">
            <a:avLst/>
          </a:prstGeom>
          <a:noFill/>
        </p:spPr>
        <p:txBody>
          <a:bodyPr wrap="square">
            <a:spAutoFit/>
          </a:bodyPr>
          <a:lstStyle/>
          <a:p>
            <a:pPr algn="just" rtl="1">
              <a:lnSpc>
                <a:spcPct val="150000"/>
              </a:lnSpc>
            </a:pPr>
            <a:r>
              <a:rPr lang="ar-IQ" sz="4000" b="1" dirty="0"/>
              <a:t> التعلم : هو عملية تعديل وتغيير تطرا على سلوك الفرد او الجماعة ويكون ناتج من التفاعل مع البيئة او التدريب او الخبرة </a:t>
            </a:r>
          </a:p>
          <a:p>
            <a:pPr algn="just" rtl="1">
              <a:lnSpc>
                <a:spcPct val="150000"/>
              </a:lnSpc>
            </a:pPr>
            <a:r>
              <a:rPr lang="ar-IQ" sz="4000" b="1" dirty="0">
                <a:solidFill>
                  <a:srgbClr val="FF0000"/>
                </a:solidFill>
              </a:rPr>
              <a:t>التعلم : هو أي تغيير في سلوك الفرد ناتج عن استثارة </a:t>
            </a:r>
          </a:p>
          <a:p>
            <a:pPr algn="just" rtl="1">
              <a:lnSpc>
                <a:spcPct val="150000"/>
              </a:lnSpc>
            </a:pPr>
            <a:r>
              <a:rPr lang="ar-IQ" sz="4000" b="1" dirty="0">
                <a:solidFill>
                  <a:srgbClr val="00B050"/>
                </a:solidFill>
              </a:rPr>
              <a:t>التعلم : هو عملية تغيير في السلوك والأداء يحدث نتيجة الممارسة  </a:t>
            </a:r>
          </a:p>
        </p:txBody>
      </p:sp>
      <p:sp>
        <p:nvSpPr>
          <p:cNvPr id="15" name="Freeform 2">
            <a:extLst>
              <a:ext uri="{FF2B5EF4-FFF2-40B4-BE49-F238E27FC236}">
                <a16:creationId xmlns:a16="http://schemas.microsoft.com/office/drawing/2014/main" id="{7C613F85-0DB8-4999-9850-4FB1A8164B93}"/>
              </a:ext>
            </a:extLst>
          </p:cNvPr>
          <p:cNvSpPr/>
          <p:nvPr/>
        </p:nvSpPr>
        <p:spPr>
          <a:xfrm rot="-5400000" flipH="1" flipV="1">
            <a:off x="-183894" y="-674598"/>
            <a:ext cx="2117840" cy="3264897"/>
          </a:xfrm>
          <a:custGeom>
            <a:avLst/>
            <a:gdLst/>
            <a:ahLst/>
            <a:cxnLst/>
            <a:rect l="l" t="t" r="r" b="b"/>
            <a:pathLst>
              <a:path w="2117840" h="3264897">
                <a:moveTo>
                  <a:pt x="2117840" y="3264897"/>
                </a:moveTo>
                <a:lnTo>
                  <a:pt x="0" y="3264897"/>
                </a:lnTo>
                <a:lnTo>
                  <a:pt x="0" y="0"/>
                </a:lnTo>
                <a:lnTo>
                  <a:pt x="2117840" y="0"/>
                </a:lnTo>
                <a:lnTo>
                  <a:pt x="2117840" y="3264897"/>
                </a:lnTo>
                <a:close/>
              </a:path>
            </a:pathLst>
          </a:custGeom>
          <a:blipFill>
            <a:blip r:embed="rId2">
              <a:extLst>
                <a:ext uri="{96DAC541-7B7A-43D3-8B79-37D633B846F1}">
                  <asvg:svgBlip xmlns:asvg="http://schemas.microsoft.com/office/drawing/2016/SVG/main" r:embed="rId3"/>
                </a:ext>
              </a:extLst>
            </a:blip>
            <a:stretch>
              <a:fillRect r="-75183"/>
            </a:stretch>
          </a:blipFill>
        </p:spPr>
      </p:sp>
      <p:pic>
        <p:nvPicPr>
          <p:cNvPr id="10" name="صورة 9">
            <a:extLst>
              <a:ext uri="{FF2B5EF4-FFF2-40B4-BE49-F238E27FC236}">
                <a16:creationId xmlns:a16="http://schemas.microsoft.com/office/drawing/2014/main" id="{C0797442-8BB0-40E8-B69D-66BA802290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5201" y="4457700"/>
            <a:ext cx="12782799" cy="5506714"/>
          </a:xfrm>
          <a:prstGeom prst="rect">
            <a:avLst/>
          </a:prstGeom>
        </p:spPr>
      </p:pic>
      <p:pic>
        <p:nvPicPr>
          <p:cNvPr id="12" name="صورة 11">
            <a:extLst>
              <a:ext uri="{FF2B5EF4-FFF2-40B4-BE49-F238E27FC236}">
                <a16:creationId xmlns:a16="http://schemas.microsoft.com/office/drawing/2014/main" id="{C5BDD8B3-7A17-475E-8E31-481884723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8559"/>
            <a:ext cx="5555475" cy="5094941"/>
          </a:xfrm>
          <a:prstGeom prst="rect">
            <a:avLst/>
          </a:prstGeom>
        </p:spPr>
      </p:pic>
      <p:pic>
        <p:nvPicPr>
          <p:cNvPr id="16" name="صورة 15">
            <a:extLst>
              <a:ext uri="{FF2B5EF4-FFF2-40B4-BE49-F238E27FC236}">
                <a16:creationId xmlns:a16="http://schemas.microsoft.com/office/drawing/2014/main" id="{EAF9F22F-9F21-4B55-86A2-10DA0D75B3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5104955"/>
            <a:ext cx="5505203" cy="4858195"/>
          </a:xfrm>
          <a:prstGeom prst="rect">
            <a:avLst/>
          </a:prstGeom>
        </p:spPr>
      </p:pic>
    </p:spTree>
    <p:extLst>
      <p:ext uri="{BB962C8B-B14F-4D97-AF65-F5344CB8AC3E}">
        <p14:creationId xmlns:p14="http://schemas.microsoft.com/office/powerpoint/2010/main" val="3103191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1440</TotalTime>
  <Words>1601</Words>
  <Application>Microsoft Office PowerPoint</Application>
  <PresentationFormat>مخصص</PresentationFormat>
  <Paragraphs>121</Paragraphs>
  <Slides>37</Slides>
  <Notes>1</Notes>
  <HiddenSlides>0</HiddenSlides>
  <MMClips>5</MMClips>
  <ScaleCrop>false</ScaleCrop>
  <HeadingPairs>
    <vt:vector size="6" baseType="variant">
      <vt:variant>
        <vt:lpstr>الخطوط المستخدمة</vt:lpstr>
      </vt:variant>
      <vt:variant>
        <vt:i4>8</vt:i4>
      </vt:variant>
      <vt:variant>
        <vt:lpstr>نسق</vt:lpstr>
      </vt:variant>
      <vt:variant>
        <vt:i4>1</vt:i4>
      </vt:variant>
      <vt:variant>
        <vt:lpstr>عناوين الشرائح</vt:lpstr>
      </vt:variant>
      <vt:variant>
        <vt:i4>37</vt:i4>
      </vt:variant>
    </vt:vector>
  </HeadingPairs>
  <TitlesOfParts>
    <vt:vector size="46" baseType="lpstr">
      <vt:lpstr>Traditional Arabic</vt:lpstr>
      <vt:lpstr>Poppins Bold</vt:lpstr>
      <vt:lpstr>Simplified Arabic</vt:lpstr>
      <vt:lpstr>Calibri Light</vt:lpstr>
      <vt:lpstr>Calibri</vt:lpstr>
      <vt:lpstr>Arabic Typesetting</vt:lpstr>
      <vt:lpstr>Gill Sans MT</vt:lpstr>
      <vt:lpstr>Arial</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Orange Modern Professional Enterprise Resource Planning Presentation</dc:title>
  <dc:creator>Lenovo</dc:creator>
  <cp:lastModifiedBy>Maher</cp:lastModifiedBy>
  <cp:revision>117</cp:revision>
  <cp:lastPrinted>2024-07-06T11:47:09Z</cp:lastPrinted>
  <dcterms:created xsi:type="dcterms:W3CDTF">2006-08-16T00:00:00Z</dcterms:created>
  <dcterms:modified xsi:type="dcterms:W3CDTF">2024-10-22T12:15:51Z</dcterms:modified>
  <dc:identifier>DAGJc8CwBgc</dc:identifier>
</cp:coreProperties>
</file>